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26"/>
  </p:notesMasterIdLst>
  <p:handoutMasterIdLst>
    <p:handoutMasterId r:id="rId27"/>
  </p:handoutMasterIdLst>
  <p:sldIdLst>
    <p:sldId id="259" r:id="rId2"/>
    <p:sldId id="445" r:id="rId3"/>
    <p:sldId id="450" r:id="rId4"/>
    <p:sldId id="451" r:id="rId5"/>
    <p:sldId id="452" r:id="rId6"/>
    <p:sldId id="453" r:id="rId7"/>
    <p:sldId id="454" r:id="rId8"/>
    <p:sldId id="476" r:id="rId9"/>
    <p:sldId id="475" r:id="rId10"/>
    <p:sldId id="455" r:id="rId11"/>
    <p:sldId id="456" r:id="rId12"/>
    <p:sldId id="457" r:id="rId13"/>
    <p:sldId id="458" r:id="rId14"/>
    <p:sldId id="459" r:id="rId15"/>
    <p:sldId id="460" r:id="rId16"/>
    <p:sldId id="461" r:id="rId17"/>
    <p:sldId id="462" r:id="rId18"/>
    <p:sldId id="463" r:id="rId19"/>
    <p:sldId id="464" r:id="rId20"/>
    <p:sldId id="465" r:id="rId21"/>
    <p:sldId id="466" r:id="rId22"/>
    <p:sldId id="467" r:id="rId23"/>
    <p:sldId id="473" r:id="rId24"/>
    <p:sldId id="474" r:id="rId2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CCCC"/>
    <a:srgbClr val="1672CE"/>
    <a:srgbClr val="318DE9"/>
    <a:srgbClr val="FF0000"/>
    <a:srgbClr val="00CC00"/>
    <a:srgbClr val="CC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599" autoAdjust="0"/>
  </p:normalViewPr>
  <p:slideViewPr>
    <p:cSldViewPr>
      <p:cViewPr varScale="1">
        <p:scale>
          <a:sx n="70" d="100"/>
          <a:sy n="70" d="100"/>
        </p:scale>
        <p:origin x="116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44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b="1"/>
            </a:lvl1pPr>
          </a:lstStyle>
          <a:p>
            <a:endParaRPr lang="en-US" altLang="en-US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b="1"/>
            </a:lvl1pPr>
          </a:lstStyle>
          <a:p>
            <a:endParaRPr lang="en-US" altLang="en-US"/>
          </a:p>
        </p:txBody>
      </p:sp>
      <p:sp>
        <p:nvSpPr>
          <p:cNvPr id="243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b="1"/>
            </a:lvl1pPr>
          </a:lstStyle>
          <a:p>
            <a:endParaRPr lang="en-US" altLang="en-US"/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b="1"/>
            </a:lvl1pPr>
          </a:lstStyle>
          <a:p>
            <a:fld id="{FCC125C9-73E6-4F1E-B433-E8269A74DA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86769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A1C4E-C416-4725-9AB5-9C68F34ABDB7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C976-5C81-4955-A18F-99FA982EB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2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C976-5C81-4955-A18F-99FA982EB7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026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9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91239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912397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1239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959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0395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9707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2728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0014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1067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4897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45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78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6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1136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1136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91137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911374" name="AutoShape 14">
            <a:hlinkClick r:id="" action="ppaction://hlinkshowjump?jump=lastslide" highlightClick="1"/>
          </p:cNvPr>
          <p:cNvSpPr>
            <a:spLocks noChangeArrowheads="1"/>
          </p:cNvSpPr>
          <p:nvPr userDrawn="1"/>
        </p:nvSpPr>
        <p:spPr bwMode="auto">
          <a:xfrm>
            <a:off x="8674100" y="6438900"/>
            <a:ext cx="381000" cy="381000"/>
          </a:xfrm>
          <a:prstGeom prst="actionButtonForwardNext">
            <a:avLst/>
          </a:prstGeom>
          <a:solidFill>
            <a:srgbClr val="FFFFFF">
              <a:alpha val="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hyperlink" Target="http://www.hrworld.com/features/30-interview-questions-111507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1.xml"/><Relationship Id="rId4" Type="http://schemas.openxmlformats.org/officeDocument/2006/relationships/slide" Target="slide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1600200"/>
            <a:ext cx="6553200" cy="2971800"/>
          </a:xfrm>
          <a:ln/>
          <a:extLs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3600"/>
          </a:p>
          <a:p>
            <a:r>
              <a:rPr lang="en-US" altLang="en-US" sz="3600"/>
              <a:t>The Human Resources / Payroll Cycle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CONTROL:  OBJECTIVES, THREATS, AND PROCEDURES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/>
              <a:t>In the HRM/payroll cycle (or any cycle), a well-designed AIS should provide adequate controls to ensure that the following objectives are met: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C--The company is in </a:t>
            </a:r>
            <a:r>
              <a:rPr lang="en-US" altLang="en-US" sz="2200" u="sng"/>
              <a:t>compliance</a:t>
            </a:r>
            <a:r>
              <a:rPr lang="en-US" altLang="en-US" sz="2200"/>
              <a:t> with all applicable laws and regulations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A--All transactions are properly </a:t>
            </a:r>
            <a:r>
              <a:rPr lang="en-US" altLang="en-US" sz="2200" u="sng"/>
              <a:t>authorized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D--All </a:t>
            </a:r>
            <a:r>
              <a:rPr lang="en-US" altLang="en-US" sz="2200" u="sng"/>
              <a:t>disclosures</a:t>
            </a:r>
            <a:r>
              <a:rPr lang="en-US" altLang="en-US" sz="2200"/>
              <a:t> are full and fair 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A--All transactions are recorded </a:t>
            </a:r>
            <a:r>
              <a:rPr lang="en-US" altLang="en-US" sz="2200" u="sng"/>
              <a:t>accurately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V--All recorded transactions are </a:t>
            </a:r>
            <a:r>
              <a:rPr lang="en-US" altLang="en-US" sz="2200" u="sng"/>
              <a:t>valid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E--Business activities are performed </a:t>
            </a:r>
            <a:r>
              <a:rPr lang="en-US" altLang="en-US" sz="2200" u="sng"/>
              <a:t>efficiently</a:t>
            </a:r>
            <a:r>
              <a:rPr lang="en-US" altLang="en-US" sz="2200"/>
              <a:t> and </a:t>
            </a:r>
            <a:r>
              <a:rPr lang="en-US" altLang="en-US" sz="2200" u="sng"/>
              <a:t>effectively</a:t>
            </a:r>
            <a:r>
              <a:rPr lang="en-US" altLang="en-US" sz="2200"/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R--All valid and authorized transactions are </a:t>
            </a:r>
            <a:r>
              <a:rPr lang="en-US" altLang="en-US" sz="2200" u="sng"/>
              <a:t>recorded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S--Assets are </a:t>
            </a:r>
            <a:r>
              <a:rPr lang="en-US" altLang="en-US" sz="2200" u="sng"/>
              <a:t>safeguarded</a:t>
            </a:r>
            <a:r>
              <a:rPr lang="en-US" altLang="en-US" sz="2200"/>
              <a:t> from loss or theft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EMPLOYMENT PRACTICES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/>
              <a:t>Objective:</a:t>
            </a:r>
          </a:p>
          <a:p>
            <a:pPr lvl="1"/>
            <a:r>
              <a:rPr lang="en-US" altLang="en-US" sz="2700"/>
              <a:t>Effectively hire, retain, and dismiss employees.</a:t>
            </a:r>
          </a:p>
          <a:p>
            <a:r>
              <a:rPr lang="en-US" altLang="en-US" sz="2900"/>
              <a:t>The major threats in the employment practices area are:</a:t>
            </a:r>
          </a:p>
          <a:p>
            <a:pPr lvl="1"/>
            <a:r>
              <a:rPr lang="en-US" altLang="en-US" sz="2700">
                <a:hlinkClick r:id="rId2" action="ppaction://hlinksldjump"/>
              </a:rPr>
              <a:t>THREAT 1:  Hiring Unqualified or Larcenous Employees</a:t>
            </a:r>
            <a:endParaRPr lang="en-US" altLang="en-US" sz="2700"/>
          </a:p>
          <a:p>
            <a:pPr lvl="1"/>
            <a:r>
              <a:rPr lang="en-US" altLang="en-US" sz="2700">
                <a:hlinkClick r:id="rId3" action="ppaction://hlinksldjump"/>
              </a:rPr>
              <a:t>THREAT 2:  Violation of Employment Law</a:t>
            </a:r>
            <a:endParaRPr lang="en-US" altLang="en-US" sz="2700"/>
          </a:p>
          <a:p>
            <a:pPr lvl="1"/>
            <a:endParaRPr lang="en-US" altLang="en-US" sz="27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EMPLOYMENT PRACTICES</a:t>
            </a:r>
          </a:p>
        </p:txBody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 sz="2400" b="1"/>
              <a:t>THREAT 1:  HIRING UNQUALIFIED OR LARCENOUS EMPLOYEES</a:t>
            </a:r>
            <a:endParaRPr lang="en-US" altLang="en-US" sz="2400"/>
          </a:p>
          <a:p>
            <a:pPr lvl="1"/>
            <a:r>
              <a:rPr lang="en-US" altLang="en-US" sz="2200"/>
              <a:t>Why is this a problem?</a:t>
            </a:r>
          </a:p>
          <a:p>
            <a:pPr lvl="2"/>
            <a:r>
              <a:rPr lang="en-US" altLang="en-US" sz="2100"/>
              <a:t>Can increase production expenses</a:t>
            </a:r>
          </a:p>
          <a:p>
            <a:pPr lvl="2"/>
            <a:r>
              <a:rPr lang="en-US" altLang="en-US" sz="2100"/>
              <a:t>Can result in theft of assets</a:t>
            </a:r>
          </a:p>
          <a:p>
            <a:pPr lvl="2"/>
            <a:r>
              <a:rPr lang="en-US" altLang="en-US" sz="2100"/>
              <a:t>Can result in civil and criminal penalties for the company (e.g., if an employee attempts to make a bribe)</a:t>
            </a:r>
          </a:p>
          <a:p>
            <a:pPr lvl="1"/>
            <a:r>
              <a:rPr lang="en-US" altLang="en-US" sz="2200"/>
              <a:t>Controls:</a:t>
            </a:r>
          </a:p>
          <a:p>
            <a:pPr lvl="2"/>
            <a:r>
              <a:rPr lang="en-US" altLang="en-US" sz="2100"/>
              <a:t>State skill qualifications for each position explicitly in the position description</a:t>
            </a:r>
          </a:p>
          <a:p>
            <a:pPr lvl="2"/>
            <a:r>
              <a:rPr lang="en-US" altLang="en-US" sz="2100"/>
              <a:t>Ask candidates to sign a statement confirming the accuracy of the information on their application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EMPLOYMENT PRACTICES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2"/>
            <a:r>
              <a:rPr lang="en-US" altLang="en-US" sz="2800"/>
              <a:t>Recent honesty surveys indicate that 30% of Americans are dishonest, 30% are situationally honest, and 40% are honest.  Therefore, ask candidates to consent to a thorough background check of their credentials, employment history, and credit:</a:t>
            </a:r>
          </a:p>
          <a:p>
            <a:pPr lvl="3"/>
            <a:r>
              <a:rPr lang="en-US" altLang="en-US" sz="2400"/>
              <a:t>You cannot conduct these checks without a written consent</a:t>
            </a:r>
          </a:p>
          <a:p>
            <a:pPr lvl="3"/>
            <a:r>
              <a:rPr lang="en-US" altLang="en-US" sz="2400"/>
              <a:t>Discard candidates who refuse to consent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EMPLOYMENT PRACTICES</a:t>
            </a:r>
          </a:p>
        </p:txBody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3"/>
            <a:r>
              <a:rPr lang="en-US" altLang="en-US" sz="2800" dirty="0"/>
              <a:t>Conduct the background checks and verify skills and references, including college degrees earned:</a:t>
            </a:r>
          </a:p>
          <a:p>
            <a:pPr lvl="4"/>
            <a:r>
              <a:rPr lang="en-US" altLang="en-US" sz="2800" dirty="0" smtClean="0"/>
              <a:t>Data </a:t>
            </a:r>
            <a:r>
              <a:rPr lang="en-US" altLang="en-US" sz="2800" dirty="0"/>
              <a:t>indicate that 50% of resumes contain false or embellished information.</a:t>
            </a:r>
          </a:p>
          <a:p>
            <a:pPr lvl="4"/>
            <a:r>
              <a:rPr lang="en-US" altLang="en-US" sz="2800" dirty="0"/>
              <a:t>Check at least three references, and regard it as a negative signal if at least one is not gratuitously positive.</a:t>
            </a:r>
          </a:p>
        </p:txBody>
      </p:sp>
      <p:sp>
        <p:nvSpPr>
          <p:cNvPr id="883716" name="Rectangl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953000" y="5867400"/>
            <a:ext cx="15240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Return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Threat Menu</a:t>
            </a:r>
          </a:p>
        </p:txBody>
      </p:sp>
      <p:sp>
        <p:nvSpPr>
          <p:cNvPr id="883717" name="Rectangle 5"/>
          <p:cNvSpPr>
            <a:spLocks noChangeArrowheads="1"/>
          </p:cNvSpPr>
          <p:nvPr/>
        </p:nvSpPr>
        <p:spPr bwMode="auto">
          <a:xfrm>
            <a:off x="7086600" y="5867400"/>
            <a:ext cx="1524000" cy="4572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Go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Next Threat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83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83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3716" grpId="0" animBg="1" autoUpdateAnimBg="0"/>
      <p:bldP spid="883717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THREATS IN EMPLOYMENT PRACTICES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 sz="2600" b="1" dirty="0"/>
              <a:t>THREAT 2:  VIOLATION OF EMPLOYMENT LAW</a:t>
            </a:r>
            <a:endParaRPr lang="en-US" altLang="en-US" sz="2600" dirty="0"/>
          </a:p>
          <a:p>
            <a:pPr lvl="1"/>
            <a:r>
              <a:rPr lang="en-US" altLang="en-US" sz="2300" dirty="0"/>
              <a:t>Why is this a problem?</a:t>
            </a:r>
          </a:p>
          <a:p>
            <a:pPr lvl="2"/>
            <a:r>
              <a:rPr lang="en-US" altLang="en-US" dirty="0"/>
              <a:t>Can result in stiff government penalties as well as civil suits</a:t>
            </a:r>
          </a:p>
          <a:p>
            <a:pPr lvl="2"/>
            <a:r>
              <a:rPr lang="en-US" altLang="en-US" dirty="0"/>
              <a:t>Seven dirty words you can’t use in recruitment:</a:t>
            </a:r>
          </a:p>
          <a:p>
            <a:pPr lvl="3"/>
            <a:r>
              <a:rPr lang="en-US" altLang="en-US" dirty="0" smtClean="0"/>
              <a:t>Gender</a:t>
            </a:r>
            <a:endParaRPr lang="en-US" altLang="en-US" dirty="0"/>
          </a:p>
          <a:p>
            <a:pPr lvl="3"/>
            <a:r>
              <a:rPr lang="en-US" altLang="en-US" dirty="0"/>
              <a:t>Marital</a:t>
            </a:r>
          </a:p>
          <a:p>
            <a:pPr lvl="3"/>
            <a:r>
              <a:rPr lang="en-US" altLang="en-US" dirty="0"/>
              <a:t>Kids</a:t>
            </a:r>
          </a:p>
          <a:p>
            <a:pPr lvl="3"/>
            <a:r>
              <a:rPr lang="en-US" altLang="en-US" dirty="0"/>
              <a:t>Physique</a:t>
            </a:r>
          </a:p>
          <a:p>
            <a:pPr lvl="3"/>
            <a:r>
              <a:rPr lang="en-US" altLang="en-US" dirty="0"/>
              <a:t>Record</a:t>
            </a:r>
          </a:p>
          <a:p>
            <a:pPr lvl="3"/>
            <a:r>
              <a:rPr lang="en-US" altLang="en-US" dirty="0"/>
              <a:t>Discharge</a:t>
            </a:r>
          </a:p>
          <a:p>
            <a:pPr lvl="3"/>
            <a:r>
              <a:rPr lang="en-US" altLang="en-US" dirty="0"/>
              <a:t>Age</a:t>
            </a:r>
          </a:p>
        </p:txBody>
      </p:sp>
      <p:sp>
        <p:nvSpPr>
          <p:cNvPr id="884740" name="Rectangl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029200" y="6096000"/>
            <a:ext cx="15240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Return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Threat Menu</a:t>
            </a:r>
          </a:p>
        </p:txBody>
      </p:sp>
      <p:sp>
        <p:nvSpPr>
          <p:cNvPr id="884741" name="Rectangle 5"/>
          <p:cNvSpPr>
            <a:spLocks noChangeArrowheads="1"/>
          </p:cNvSpPr>
          <p:nvPr/>
        </p:nvSpPr>
        <p:spPr bwMode="auto">
          <a:xfrm>
            <a:off x="7086600" y="6096000"/>
            <a:ext cx="1524000" cy="4572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Go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Next Threat</a:t>
            </a:r>
          </a:p>
        </p:txBody>
      </p:sp>
      <p:pic>
        <p:nvPicPr>
          <p:cNvPr id="8" name="Picture 2" descr="https://media2.wnyc.org/i/200/0/c/80/photologue/photos/pa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962400"/>
            <a:ext cx="19050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84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84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4740" grpId="0" animBg="1" autoUpdateAnimBg="0"/>
      <p:bldP spid="884741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EMPLOYMENT PRACTICES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 sz="2600" b="1" dirty="0"/>
              <a:t>THREAT 2:  VIOLATION OF EMPLOYMENT LAW</a:t>
            </a:r>
            <a:endParaRPr lang="en-US" altLang="en-US" sz="2600" dirty="0"/>
          </a:p>
          <a:p>
            <a:pPr lvl="1"/>
            <a:r>
              <a:rPr lang="en-US" altLang="en-US" sz="2300" dirty="0"/>
              <a:t>Why is this a problem?</a:t>
            </a:r>
          </a:p>
          <a:p>
            <a:pPr lvl="2"/>
            <a:r>
              <a:rPr lang="en-US" altLang="en-US" dirty="0"/>
              <a:t>Can result in stiff government penalties as well as civil suits</a:t>
            </a:r>
          </a:p>
          <a:p>
            <a:pPr lvl="2"/>
            <a:r>
              <a:rPr lang="en-US" altLang="en-US" dirty="0"/>
              <a:t>Seven dirty words you can’t use in recruitment</a:t>
            </a:r>
            <a:r>
              <a:rPr lang="en-US" altLang="en-US" dirty="0" smtClean="0"/>
              <a:t>:</a:t>
            </a:r>
          </a:p>
          <a:p>
            <a:pPr lvl="2"/>
            <a:r>
              <a:rPr lang="en-US" altLang="en-US" dirty="0"/>
              <a:t>Comprehensive List:  </a:t>
            </a:r>
            <a:r>
              <a:rPr lang="en-US" altLang="en-US" sz="1400" dirty="0">
                <a:hlinkClick r:id="rId2"/>
              </a:rPr>
              <a:t>http://www.hrworld.com/features/30-interview-questions-111507/</a:t>
            </a:r>
            <a:endParaRPr lang="en-US" altLang="en-US" sz="1400" dirty="0"/>
          </a:p>
        </p:txBody>
      </p:sp>
      <p:sp>
        <p:nvSpPr>
          <p:cNvPr id="884740" name="Rectangl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29200" y="6096000"/>
            <a:ext cx="15240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Return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Threat Menu</a:t>
            </a:r>
          </a:p>
        </p:txBody>
      </p:sp>
      <p:sp>
        <p:nvSpPr>
          <p:cNvPr id="884741" name="Rectangle 5"/>
          <p:cNvSpPr>
            <a:spLocks noChangeArrowheads="1"/>
          </p:cNvSpPr>
          <p:nvPr/>
        </p:nvSpPr>
        <p:spPr bwMode="auto">
          <a:xfrm>
            <a:off x="7086600" y="6096000"/>
            <a:ext cx="1524000" cy="4572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Go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Next Threat</a:t>
            </a:r>
          </a:p>
        </p:txBody>
      </p:sp>
    </p:spTree>
    <p:extLst>
      <p:ext uri="{BB962C8B-B14F-4D97-AF65-F5344CB8AC3E}">
        <p14:creationId xmlns:p14="http://schemas.microsoft.com/office/powerpoint/2010/main" val="28545444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84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84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4740" grpId="0" animBg="1" autoUpdateAnimBg="0"/>
      <p:bldP spid="884741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EMPLOYMENT PRACTICES</a:t>
            </a:r>
          </a:p>
        </p:txBody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 sz="2600" b="1"/>
              <a:t>THREAT 2:  VIOLATION OF EMPLOYMENT LAW</a:t>
            </a:r>
            <a:endParaRPr lang="en-US" altLang="en-US" sz="2600"/>
          </a:p>
          <a:p>
            <a:pPr lvl="1"/>
            <a:r>
              <a:rPr lang="en-US" altLang="en-US" sz="2300"/>
              <a:t>Controls:</a:t>
            </a:r>
          </a:p>
          <a:p>
            <a:pPr lvl="2"/>
            <a:r>
              <a:rPr lang="en-US" altLang="en-US"/>
              <a:t>Carefully document all actions relating to advertising, recruiting, hiring new employees, and dismissal of employees, to demonstrate compliance</a:t>
            </a:r>
          </a:p>
          <a:p>
            <a:pPr lvl="2"/>
            <a:r>
              <a:rPr lang="en-US" altLang="en-US"/>
              <a:t>Provide employees with continual training to keep them current with employment law</a:t>
            </a:r>
          </a:p>
        </p:txBody>
      </p:sp>
      <p:sp>
        <p:nvSpPr>
          <p:cNvPr id="919556" name="Rectangl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029200" y="6096000"/>
            <a:ext cx="15240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Return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Threat Menu</a:t>
            </a:r>
          </a:p>
        </p:txBody>
      </p:sp>
      <p:sp>
        <p:nvSpPr>
          <p:cNvPr id="919557" name="Rectangle 5"/>
          <p:cNvSpPr>
            <a:spLocks noChangeArrowheads="1"/>
          </p:cNvSpPr>
          <p:nvPr/>
        </p:nvSpPr>
        <p:spPr bwMode="auto">
          <a:xfrm>
            <a:off x="7086600" y="6096000"/>
            <a:ext cx="1524000" cy="4572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Go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Next Threat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9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19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9556" grpId="0" animBg="1" autoUpdateAnimBg="0"/>
      <p:bldP spid="919557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PAYROLL PROCESSING</a:t>
            </a:r>
          </a:p>
        </p:txBody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Objective: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Efficiently and effectively compensate employees for services provided</a:t>
            </a:r>
            <a:r>
              <a:rPr lang="en-US" altLang="en-US" sz="2300" dirty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2500" dirty="0"/>
              <a:t>The major threats in the employment practices area are:</a:t>
            </a:r>
          </a:p>
          <a:p>
            <a:pPr lvl="1">
              <a:lnSpc>
                <a:spcPct val="90000"/>
              </a:lnSpc>
            </a:pPr>
            <a:r>
              <a:rPr lang="en-US" altLang="en-US" sz="2300" dirty="0">
                <a:hlinkClick r:id="rId2" action="ppaction://hlinksldjump"/>
              </a:rPr>
              <a:t>THREAT 3:  Unauthorized Changes to the Payroll Master File</a:t>
            </a:r>
            <a:endParaRPr lang="en-US" altLang="en-US" sz="2300" dirty="0"/>
          </a:p>
          <a:p>
            <a:pPr lvl="1">
              <a:lnSpc>
                <a:spcPct val="90000"/>
              </a:lnSpc>
            </a:pPr>
            <a:r>
              <a:rPr lang="en-US" altLang="en-US" sz="2300" dirty="0">
                <a:hlinkClick r:id="rId3" action="ppaction://hlinksldjump"/>
              </a:rPr>
              <a:t>THREAT 4:  Inaccurate Time Data</a:t>
            </a:r>
            <a:endParaRPr lang="en-US" altLang="en-US" sz="2300" dirty="0"/>
          </a:p>
          <a:p>
            <a:pPr lvl="1">
              <a:lnSpc>
                <a:spcPct val="90000"/>
              </a:lnSpc>
            </a:pPr>
            <a:r>
              <a:rPr lang="en-US" altLang="en-US" sz="2300" dirty="0">
                <a:hlinkClick r:id="rId4" action="ppaction://hlinksldjump"/>
              </a:rPr>
              <a:t>THREAT 5:  Inaccurate Processing of Payroll</a:t>
            </a:r>
            <a:endParaRPr lang="en-US" altLang="en-US" sz="2300" dirty="0"/>
          </a:p>
          <a:p>
            <a:pPr lvl="1">
              <a:lnSpc>
                <a:spcPct val="90000"/>
              </a:lnSpc>
            </a:pPr>
            <a:r>
              <a:rPr lang="en-US" altLang="en-US" sz="2300" dirty="0">
                <a:hlinkClick r:id="rId5" action="ppaction://hlinksldjump"/>
              </a:rPr>
              <a:t>THREAT 6:  Theft or Fraudulent Distribution of Paychecks</a:t>
            </a:r>
            <a:endParaRPr lang="en-US" altLang="en-US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PAYROLL PROCESSING</a:t>
            </a:r>
          </a:p>
        </p:txBody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 b="1"/>
              <a:t>THREAT 3:  UNAUTHORIZED CHANGES TO THE PAYROLL MASTER FILE</a:t>
            </a:r>
            <a:endParaRPr lang="en-US" altLang="en-US"/>
          </a:p>
          <a:p>
            <a:pPr lvl="1"/>
            <a:r>
              <a:rPr lang="en-US" altLang="en-US"/>
              <a:t>Why is this a problem?</a:t>
            </a:r>
          </a:p>
          <a:p>
            <a:pPr lvl="2"/>
            <a:r>
              <a:rPr lang="en-US" altLang="en-US"/>
              <a:t>Can increase expenses if wages, salaries, commissions, or base rates are falsified</a:t>
            </a:r>
          </a:p>
          <a:p>
            <a:pPr lvl="2"/>
            <a:r>
              <a:rPr lang="en-US" altLang="en-US"/>
              <a:t>Can result in inaccurate reporting and erroneous decisions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PAYROLL PROCESSING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1"/>
            <a:r>
              <a:rPr lang="en-US" altLang="en-US" sz="2300" dirty="0"/>
              <a:t>Controls:</a:t>
            </a:r>
          </a:p>
          <a:p>
            <a:pPr lvl="2"/>
            <a:r>
              <a:rPr lang="en-US" altLang="en-US" dirty="0"/>
              <a:t>Proper segregation of duties:</a:t>
            </a:r>
          </a:p>
          <a:p>
            <a:pPr lvl="3"/>
            <a:r>
              <a:rPr lang="en-US" altLang="en-US" dirty="0"/>
              <a:t>Only HRM department should be able to update payroll master file.</a:t>
            </a:r>
          </a:p>
          <a:p>
            <a:pPr lvl="3"/>
            <a:r>
              <a:rPr lang="en-US" altLang="en-US" dirty="0"/>
              <a:t>HRM employees should not directly participate in payroll processing or distribution.</a:t>
            </a:r>
          </a:p>
          <a:p>
            <a:pPr lvl="4"/>
            <a:r>
              <a:rPr lang="en-US" altLang="en-US" dirty="0"/>
              <a:t>Prevents the creation of ghost employees and fraudulent checks.</a:t>
            </a:r>
          </a:p>
          <a:p>
            <a:pPr lvl="3"/>
            <a:r>
              <a:rPr lang="en-US" altLang="en-US" dirty="0"/>
              <a:t>Changes to the payroll master file should be reviewed and approved by someone other than the person recommending the change.</a:t>
            </a:r>
          </a:p>
          <a:p>
            <a:pPr lvl="4"/>
            <a:r>
              <a:rPr lang="en-US" altLang="en-US" dirty="0"/>
              <a:t>Department supervisors should receive copies of these documents for review.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PAYROLL PROCESSING</a:t>
            </a:r>
          </a:p>
        </p:txBody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2"/>
            <a:r>
              <a:rPr lang="en-US" altLang="en-US"/>
              <a:t>Restrict logical and physical access to the payroll system:</a:t>
            </a:r>
          </a:p>
          <a:p>
            <a:pPr lvl="3"/>
            <a:r>
              <a:rPr lang="en-US" altLang="en-US"/>
              <a:t>Utilize user IDs, passwords, and an access control matrix.</a:t>
            </a:r>
          </a:p>
          <a:p>
            <a:pPr lvl="3"/>
            <a:r>
              <a:rPr lang="en-US" altLang="en-US"/>
              <a:t>Control terminals from which payroll data and programs can be accessed.</a:t>
            </a:r>
          </a:p>
        </p:txBody>
      </p:sp>
      <p:sp>
        <p:nvSpPr>
          <p:cNvPr id="889860" name="Rectangl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953000" y="5867400"/>
            <a:ext cx="15240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Return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Threat Menu</a:t>
            </a:r>
          </a:p>
        </p:txBody>
      </p:sp>
      <p:sp>
        <p:nvSpPr>
          <p:cNvPr id="889861" name="Rectangle 5"/>
          <p:cNvSpPr>
            <a:spLocks noChangeArrowheads="1"/>
          </p:cNvSpPr>
          <p:nvPr/>
        </p:nvSpPr>
        <p:spPr bwMode="auto">
          <a:xfrm>
            <a:off x="7086600" y="5867400"/>
            <a:ext cx="1524000" cy="4572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Go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Next Threat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89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89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9860" grpId="0" animBg="1" autoUpdateAnimBg="0"/>
      <p:bldP spid="889861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PAYROLL PROCESSING</a:t>
            </a:r>
          </a:p>
        </p:txBody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 sz="3200" b="1"/>
              <a:t>THREAT 4:  INACCURATE TIME DATA</a:t>
            </a:r>
            <a:endParaRPr lang="en-US" altLang="en-US" sz="3200"/>
          </a:p>
          <a:p>
            <a:pPr lvl="1"/>
            <a:r>
              <a:rPr lang="en-US" altLang="en-US" sz="3000"/>
              <a:t>Why is this a problem?</a:t>
            </a:r>
          </a:p>
          <a:p>
            <a:pPr lvl="2"/>
            <a:r>
              <a:rPr lang="en-US" altLang="en-US" sz="2800"/>
              <a:t>Can result in payments for services not rendered</a:t>
            </a:r>
          </a:p>
          <a:p>
            <a:pPr lvl="2"/>
            <a:r>
              <a:rPr lang="en-US" altLang="en-US" sz="2800"/>
              <a:t>Inaccurate or missing checks can damage employee morale</a:t>
            </a:r>
          </a:p>
          <a:p>
            <a:pPr lvl="2"/>
            <a:r>
              <a:rPr lang="en-US" altLang="en-US" sz="2800"/>
              <a:t>Can result in inaccurate labor reporting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PAYROLL PROCESSING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1"/>
            <a:r>
              <a:rPr lang="en-US" altLang="en-US"/>
              <a:t>Controls:</a:t>
            </a:r>
          </a:p>
          <a:p>
            <a:pPr lvl="2"/>
            <a:r>
              <a:rPr lang="en-US" altLang="en-US" sz="2400"/>
              <a:t>Automation can reduce unintentional inaccuracies with:</a:t>
            </a:r>
          </a:p>
          <a:p>
            <a:pPr lvl="3"/>
            <a:r>
              <a:rPr lang="en-US" altLang="en-US" sz="2200"/>
              <a:t>Badge readers</a:t>
            </a:r>
          </a:p>
          <a:p>
            <a:pPr lvl="3"/>
            <a:r>
              <a:rPr lang="en-US" altLang="en-US" sz="2200"/>
              <a:t>Bar code scanners</a:t>
            </a:r>
          </a:p>
          <a:p>
            <a:pPr lvl="3"/>
            <a:r>
              <a:rPr lang="en-US" altLang="en-US" sz="2200"/>
              <a:t>Online terminals</a:t>
            </a:r>
          </a:p>
          <a:p>
            <a:pPr lvl="2"/>
            <a:r>
              <a:rPr lang="en-US" altLang="en-US" sz="2400"/>
              <a:t>Data entry programs should include edit checks:</a:t>
            </a:r>
          </a:p>
          <a:p>
            <a:pPr lvl="3"/>
            <a:r>
              <a:rPr lang="en-US" altLang="en-US" sz="2200"/>
              <a:t>Field checks for employee number and hours worked</a:t>
            </a:r>
          </a:p>
          <a:p>
            <a:pPr lvl="3"/>
            <a:r>
              <a:rPr lang="en-US" altLang="en-US" sz="2200"/>
              <a:t>Limit checks on hours worked</a:t>
            </a:r>
          </a:p>
          <a:p>
            <a:pPr lvl="3"/>
            <a:r>
              <a:rPr lang="en-US" altLang="en-US" sz="2200"/>
              <a:t>Validity checks on employee numbers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PAYROLL PROCESSING</a:t>
            </a:r>
          </a:p>
        </p:txBody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2"/>
            <a:r>
              <a:rPr lang="en-US" altLang="en-US"/>
              <a:t>Segregation of duties can reduce intentional inaccuracies:</a:t>
            </a:r>
          </a:p>
          <a:p>
            <a:pPr lvl="3"/>
            <a:r>
              <a:rPr lang="en-US" altLang="en-US"/>
              <a:t>People who process payroll should not have access to payroll master file.</a:t>
            </a:r>
          </a:p>
          <a:p>
            <a:pPr lvl="3"/>
            <a:r>
              <a:rPr lang="en-US" altLang="en-US"/>
              <a:t>Supervisors should approve all changes.</a:t>
            </a:r>
          </a:p>
          <a:p>
            <a:pPr lvl="2"/>
            <a:r>
              <a:rPr lang="en-US" altLang="en-US"/>
              <a:t>Time clock data should be reconciled to job time tickets by an independent party.</a:t>
            </a:r>
          </a:p>
          <a:p>
            <a:pPr lvl="2"/>
            <a:r>
              <a:rPr lang="en-US" altLang="en-US"/>
              <a:t>Supervisors should approve all time cards and job time tickets.</a:t>
            </a:r>
          </a:p>
        </p:txBody>
      </p:sp>
      <p:sp>
        <p:nvSpPr>
          <p:cNvPr id="893956" name="Rectangl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953000" y="5867400"/>
            <a:ext cx="15240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Return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Threat Menu</a:t>
            </a:r>
          </a:p>
        </p:txBody>
      </p:sp>
      <p:sp>
        <p:nvSpPr>
          <p:cNvPr id="893957" name="Rectangle 5"/>
          <p:cNvSpPr>
            <a:spLocks noChangeArrowheads="1"/>
          </p:cNvSpPr>
          <p:nvPr/>
        </p:nvSpPr>
        <p:spPr bwMode="auto">
          <a:xfrm>
            <a:off x="7086600" y="5867400"/>
            <a:ext cx="1524000" cy="4572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Go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Next Threat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3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93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3956" grpId="0" animBg="1" autoUpdateAnimBg="0"/>
      <p:bldP spid="893957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PAYROLL PROCESSING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 b="1"/>
              <a:t>THREAT 5:  INACCURATE PROCESSING OF PAYROLL</a:t>
            </a:r>
            <a:endParaRPr lang="en-US" altLang="en-US"/>
          </a:p>
          <a:p>
            <a:pPr lvl="1"/>
            <a:r>
              <a:rPr lang="en-US" altLang="en-US"/>
              <a:t>Why is this a problem?</a:t>
            </a:r>
          </a:p>
          <a:p>
            <a:pPr lvl="2"/>
            <a:r>
              <a:rPr lang="en-US" altLang="en-US"/>
              <a:t>Errors damage employee morale, especially if they cause late paychecks.</a:t>
            </a:r>
          </a:p>
          <a:p>
            <a:pPr lvl="2"/>
            <a:r>
              <a:rPr lang="en-US" altLang="en-US"/>
              <a:t>Penalties can accrue if:</a:t>
            </a:r>
          </a:p>
          <a:p>
            <a:pPr lvl="3"/>
            <a:r>
              <a:rPr lang="en-US" altLang="en-US"/>
              <a:t>Proper payroll taxes are not remitted to the government</a:t>
            </a:r>
          </a:p>
          <a:p>
            <a:pPr lvl="3"/>
            <a:r>
              <a:rPr lang="en-US" altLang="en-US"/>
              <a:t>Court-ordered paycheck garnishments are not made appropriately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PAYROLL PROCESSING</a:t>
            </a:r>
          </a:p>
        </p:txBody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1"/>
            <a:r>
              <a:rPr lang="en-US" altLang="en-US" b="1"/>
              <a:t>Controls:</a:t>
            </a:r>
            <a:endParaRPr lang="en-US" altLang="en-US"/>
          </a:p>
          <a:p>
            <a:pPr lvl="2"/>
            <a:r>
              <a:rPr lang="en-US" altLang="en-US"/>
              <a:t>Batch totals:</a:t>
            </a:r>
          </a:p>
          <a:p>
            <a:pPr lvl="3"/>
            <a:r>
              <a:rPr lang="en-US" altLang="en-US"/>
              <a:t>Run and reconcile batch totals before and after processing and at the end of each stage, including hash totals of employee numbers</a:t>
            </a:r>
          </a:p>
          <a:p>
            <a:pPr lvl="2"/>
            <a:r>
              <a:rPr lang="en-US" altLang="en-US"/>
              <a:t>Cross-footing of payroll register</a:t>
            </a:r>
          </a:p>
          <a:p>
            <a:pPr lvl="3"/>
            <a:r>
              <a:rPr lang="en-US" altLang="en-US"/>
              <a:t>Make sure that sum of rows equals sum of columns, i.e.,  total of net pay column should equal total of gross pay minus deduction totals.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PAYROLL PROCESSING</a:t>
            </a:r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1"/>
            <a:r>
              <a:rPr lang="en-US" altLang="en-US" sz="2200"/>
              <a:t>Payroll clearing account</a:t>
            </a:r>
          </a:p>
          <a:p>
            <a:pPr lvl="2"/>
            <a:r>
              <a:rPr lang="en-US" altLang="en-US" sz="2100"/>
              <a:t>A general ledger account used in a two-step process</a:t>
            </a:r>
          </a:p>
          <a:p>
            <a:pPr lvl="3"/>
            <a:r>
              <a:rPr lang="en-US" altLang="en-US" sz="1800"/>
              <a:t>First step:</a:t>
            </a:r>
          </a:p>
          <a:p>
            <a:pPr lvl="4"/>
            <a:r>
              <a:rPr lang="en-US" altLang="en-US" sz="1800"/>
              <a:t>Payroll control account is debited for amount of gross pay</a:t>
            </a:r>
          </a:p>
          <a:p>
            <a:pPr lvl="4"/>
            <a:r>
              <a:rPr lang="en-US" altLang="en-US" sz="1800"/>
              <a:t>Cash is credited for net pay</a:t>
            </a:r>
          </a:p>
          <a:p>
            <a:pPr lvl="4"/>
            <a:r>
              <a:rPr lang="en-US" altLang="en-US" sz="1800"/>
              <a:t>Various liabilities are credited for withholdings</a:t>
            </a:r>
          </a:p>
          <a:p>
            <a:pPr lvl="3"/>
            <a:r>
              <a:rPr lang="en-US" altLang="en-US" sz="1800"/>
              <a:t>Second step</a:t>
            </a:r>
          </a:p>
          <a:p>
            <a:pPr lvl="4"/>
            <a:r>
              <a:rPr lang="en-US" altLang="en-US" sz="1800"/>
              <a:t>Cost accounting process distributes labor costs to various expense categories and credits payroll control account for sum of the allocations.</a:t>
            </a:r>
          </a:p>
          <a:p>
            <a:pPr lvl="2"/>
            <a:r>
              <a:rPr lang="en-US" altLang="en-US" sz="2100"/>
              <a:t>Result should be a zero balance in the control account.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PAYROLL PROCESSING</a:t>
            </a:r>
          </a:p>
        </p:txBody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1"/>
            <a:r>
              <a:rPr lang="en-US" altLang="en-US" sz="2200"/>
              <a:t>Review decisions to hire temporary or outside help to make sure workers are properly classified as employees or independent contractors.</a:t>
            </a:r>
          </a:p>
          <a:p>
            <a:pPr lvl="2"/>
            <a:r>
              <a:rPr lang="en-US" altLang="en-US" sz="2100"/>
              <a:t>Improper classification can result in significant back taxes, interest, and penalties.</a:t>
            </a:r>
          </a:p>
        </p:txBody>
      </p:sp>
      <p:sp>
        <p:nvSpPr>
          <p:cNvPr id="898052" name="Rectangl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953000" y="5867400"/>
            <a:ext cx="15240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Return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Threat Menu</a:t>
            </a:r>
          </a:p>
        </p:txBody>
      </p:sp>
      <p:sp>
        <p:nvSpPr>
          <p:cNvPr id="898053" name="Rectangle 5"/>
          <p:cNvSpPr>
            <a:spLocks noChangeArrowheads="1"/>
          </p:cNvSpPr>
          <p:nvPr/>
        </p:nvSpPr>
        <p:spPr bwMode="auto">
          <a:xfrm>
            <a:off x="7086600" y="5867400"/>
            <a:ext cx="1524000" cy="4572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Go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Next Threat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8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98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8052" grpId="0" animBg="1" autoUpdateAnimBg="0"/>
      <p:bldP spid="898053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PAYROLL PROCESSING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 sz="2400" b="1"/>
              <a:t>THREAT 6:  THEFT OR FRAUDULENT DISTRIBUTION OF PAYCHECKS</a:t>
            </a:r>
            <a:endParaRPr lang="en-US" altLang="en-US" sz="2400"/>
          </a:p>
          <a:p>
            <a:pPr lvl="1"/>
            <a:r>
              <a:rPr lang="en-US" altLang="en-US" sz="2200"/>
              <a:t>Why is this a problem?</a:t>
            </a:r>
          </a:p>
          <a:p>
            <a:pPr lvl="2"/>
            <a:r>
              <a:rPr lang="en-US" altLang="en-US" sz="2100"/>
              <a:t>Payments may be made to fictitious (ghost) or terminated employees, resulting in:</a:t>
            </a:r>
          </a:p>
          <a:p>
            <a:pPr lvl="3"/>
            <a:r>
              <a:rPr lang="en-US" altLang="en-US" sz="1800"/>
              <a:t>Increased expenses</a:t>
            </a:r>
          </a:p>
          <a:p>
            <a:pPr lvl="3"/>
            <a:r>
              <a:rPr lang="en-US" altLang="en-US" sz="1800"/>
              <a:t>Loss of cash</a:t>
            </a:r>
          </a:p>
          <a:p>
            <a:pPr lvl="1"/>
            <a:r>
              <a:rPr lang="en-US" altLang="en-US" sz="2200"/>
              <a:t>Controls:</a:t>
            </a:r>
          </a:p>
          <a:p>
            <a:pPr lvl="2"/>
            <a:r>
              <a:rPr lang="en-US" altLang="en-US" sz="2100"/>
              <a:t>Restrict access to blank payroll checks and check signing machine.</a:t>
            </a:r>
          </a:p>
          <a:p>
            <a:pPr lvl="2"/>
            <a:r>
              <a:rPr lang="en-US" altLang="en-US" sz="2100"/>
              <a:t>All checks should be sequentially prenumbered and accounted for periodically.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THREATS IN PAYROLL PROCESSING</a:t>
            </a:r>
          </a:p>
        </p:txBody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3"/>
            <a:r>
              <a:rPr lang="en-US" altLang="en-US" sz="2200"/>
              <a:t>Cashier should sign all checks, but only when supported by proper documentation.</a:t>
            </a:r>
          </a:p>
          <a:p>
            <a:pPr lvl="3"/>
            <a:r>
              <a:rPr lang="en-US" altLang="en-US" sz="2200"/>
              <a:t>An imprest payroll bank account should be used.</a:t>
            </a:r>
          </a:p>
          <a:p>
            <a:pPr lvl="3"/>
            <a:r>
              <a:rPr lang="en-US" altLang="en-US" sz="2200"/>
              <a:t>Someone independent of the payroll process should reconcile the payroll bank account.</a:t>
            </a:r>
          </a:p>
          <a:p>
            <a:pPr lvl="3"/>
            <a:r>
              <a:rPr lang="en-US" altLang="en-US" sz="2200"/>
              <a:t>Segregate duties between those who authorize and record payroll and those who distribute checks and transfer funds.</a:t>
            </a:r>
          </a:p>
          <a:p>
            <a:pPr lvl="3"/>
            <a:r>
              <a:rPr lang="en-US" altLang="en-US" sz="2200"/>
              <a:t>Have internal audit observe payroll distribution on a surprise basis.</a:t>
            </a:r>
          </a:p>
          <a:p>
            <a:pPr lvl="3"/>
            <a:r>
              <a:rPr lang="en-US" altLang="en-US" sz="2200"/>
              <a:t>Unclaimed checks should be returned to the treasurer’s office for prompt re-deposit and should be investigated.</a:t>
            </a:r>
          </a:p>
        </p:txBody>
      </p:sp>
      <p:sp>
        <p:nvSpPr>
          <p:cNvPr id="900100" name="Rectangl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953000" y="6096000"/>
            <a:ext cx="15240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Return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Threat Menu</a:t>
            </a:r>
          </a:p>
        </p:txBody>
      </p:sp>
      <p:sp>
        <p:nvSpPr>
          <p:cNvPr id="900101" name="Rectangle 5"/>
          <p:cNvSpPr>
            <a:spLocks noChangeArrowheads="1"/>
          </p:cNvSpPr>
          <p:nvPr/>
        </p:nvSpPr>
        <p:spPr bwMode="auto">
          <a:xfrm>
            <a:off x="7086600" y="6096000"/>
            <a:ext cx="1524000" cy="4572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Go To</a:t>
            </a:r>
          </a:p>
          <a:p>
            <a:pPr algn="ctr"/>
            <a:r>
              <a:rPr lang="en-US" altLang="en-US" sz="1400" b="1">
                <a:solidFill>
                  <a:schemeClr val="bg1"/>
                </a:solidFill>
              </a:rPr>
              <a:t>Next Threat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00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00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0100" grpId="0" animBg="1" autoUpdateAnimBg="0"/>
      <p:bldP spid="900101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KEY DECISIONS AND INFORMATION NEEDS</a:t>
            </a:r>
          </a:p>
        </p:txBody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/>
              <a:t>The payroll system should be integrated with cost data and HR information so management can make decisions with respect to the following types of issues:</a:t>
            </a:r>
          </a:p>
          <a:p>
            <a:pPr lvl="1"/>
            <a:r>
              <a:rPr lang="en-US" altLang="en-US"/>
              <a:t>Future work force staffing needs</a:t>
            </a:r>
          </a:p>
          <a:p>
            <a:pPr lvl="1"/>
            <a:r>
              <a:rPr lang="en-US" altLang="en-US"/>
              <a:t>Employee performance</a:t>
            </a:r>
          </a:p>
          <a:p>
            <a:pPr lvl="1"/>
            <a:r>
              <a:rPr lang="en-US" altLang="en-US"/>
              <a:t>Employee morale</a:t>
            </a:r>
          </a:p>
          <a:p>
            <a:pPr lvl="1"/>
            <a:r>
              <a:rPr lang="en-US" altLang="en-US"/>
              <a:t>Payroll processing efficiency and effectiveness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KEY DECISIONS AND INFORMATION NEEDS</a:t>
            </a:r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en-US"/>
              <a:t>Benefits of an integrated HRM/payroll model:</a:t>
            </a:r>
          </a:p>
          <a:p>
            <a:pPr lvl="1"/>
            <a:r>
              <a:rPr lang="en-US" altLang="en-US"/>
              <a:t>Access to current, accurate information about employee skills and knowledge.</a:t>
            </a:r>
          </a:p>
          <a:p>
            <a:pPr lvl="1"/>
            <a:r>
              <a:rPr lang="en-US" altLang="en-US"/>
              <a:t>HRM activities can be performed more efficiently and costs reduced.</a:t>
            </a:r>
          </a:p>
          <a:p>
            <a:pPr lvl="2"/>
            <a:r>
              <a:rPr lang="en-US" altLang="en-US"/>
              <a:t>EXAMPLE:  Employment application terminals in Wal-Mart.</a:t>
            </a:r>
          </a:p>
          <a:p>
            <a:pPr lvl="1"/>
            <a:r>
              <a:rPr lang="en-US" altLang="en-US"/>
              <a:t>Recruiting costs can be reduced, when applicant data is electronically accessible.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5621</TotalTime>
  <Words>1379</Words>
  <Application>Microsoft Office PowerPoint</Application>
  <PresentationFormat>On-screen Show (4:3)</PresentationFormat>
  <Paragraphs>192</Paragraphs>
  <Slides>24</Slides>
  <Notes>1</Notes>
  <HiddenSlides>18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Times New Roman</vt:lpstr>
      <vt:lpstr>Wingdings</vt:lpstr>
      <vt:lpstr>Layers</vt:lpstr>
      <vt:lpstr>PowerPoint Presentation</vt:lpstr>
      <vt:lpstr>CONTROL:  OBJECTIVES, THREATS, AND PROCEDURES</vt:lpstr>
      <vt:lpstr>THREATS IN EMPLOYMENT PRACTICES</vt:lpstr>
      <vt:lpstr>THREATS IN EMPLOYMENT PRACTICES</vt:lpstr>
      <vt:lpstr>THREATS IN EMPLOYMENT PRACTICES</vt:lpstr>
      <vt:lpstr>THREATS IN EMPLOYMENT PRACTICES</vt:lpstr>
      <vt:lpstr>THREATS IN EMPLOYMENT PRACTICES</vt:lpstr>
      <vt:lpstr>THREATS IN EMPLOYMENT PRACTICES</vt:lpstr>
      <vt:lpstr>THREATS IN EMPLOYMENT PRACTICES</vt:lpstr>
      <vt:lpstr>THREATS IN PAYROLL PROCESSING</vt:lpstr>
      <vt:lpstr>THREATS IN PAYROLL PROCESSING</vt:lpstr>
      <vt:lpstr>THREATS IN PAYROLL PROCESSING</vt:lpstr>
      <vt:lpstr>THREATS IN PAYROLL PROCESSING</vt:lpstr>
      <vt:lpstr>THREATS IN PAYROLL PROCESSING</vt:lpstr>
      <vt:lpstr>THREATS IN PAYROLL PROCESSING</vt:lpstr>
      <vt:lpstr>THREATS IN PAYROLL PROCESSING</vt:lpstr>
      <vt:lpstr>THREATS IN PAYROLL PROCESSING</vt:lpstr>
      <vt:lpstr>THREATS IN PAYROLL PROCESSING</vt:lpstr>
      <vt:lpstr>THREATS IN PAYROLL PROCESSING</vt:lpstr>
      <vt:lpstr>THREATS IN PAYROLL PROCESSING</vt:lpstr>
      <vt:lpstr>THREATS IN PAYROLL PROCESSING</vt:lpstr>
      <vt:lpstr>THREATS IN PAYROLL PROCESSING</vt:lpstr>
      <vt:lpstr>KEY DECISIONS AND INFORMATION NEEDS</vt:lpstr>
      <vt:lpstr>KEY DECISIONS AND INFORMATION NEEDS</vt:lpstr>
    </vt:vector>
  </TitlesOfParts>
  <Company>Oklahoma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Accounting 3603</dc:title>
  <dc:creator>Carol Johnson</dc:creator>
  <cp:lastModifiedBy>Steven Crowley</cp:lastModifiedBy>
  <cp:revision>543</cp:revision>
  <dcterms:created xsi:type="dcterms:W3CDTF">2004-06-02T02:05:04Z</dcterms:created>
  <dcterms:modified xsi:type="dcterms:W3CDTF">2014-10-30T21:22:39Z</dcterms:modified>
</cp:coreProperties>
</file>