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handoutMasterIdLst>
    <p:handoutMasterId r:id="rId40"/>
  </p:handoutMasterIdLst>
  <p:sldIdLst>
    <p:sldId id="259" r:id="rId2"/>
    <p:sldId id="260" r:id="rId3"/>
    <p:sldId id="261" r:id="rId4"/>
    <p:sldId id="262" r:id="rId5"/>
    <p:sldId id="393" r:id="rId6"/>
    <p:sldId id="394" r:id="rId7"/>
    <p:sldId id="395" r:id="rId8"/>
    <p:sldId id="396" r:id="rId9"/>
    <p:sldId id="397" r:id="rId10"/>
    <p:sldId id="398" r:id="rId11"/>
    <p:sldId id="399" r:id="rId12"/>
    <p:sldId id="400" r:id="rId13"/>
    <p:sldId id="401" r:id="rId14"/>
    <p:sldId id="402" r:id="rId15"/>
    <p:sldId id="403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22" r:id="rId26"/>
    <p:sldId id="423" r:id="rId27"/>
    <p:sldId id="424" r:id="rId28"/>
    <p:sldId id="429" r:id="rId29"/>
    <p:sldId id="430" r:id="rId30"/>
    <p:sldId id="431" r:id="rId31"/>
    <p:sldId id="432" r:id="rId32"/>
    <p:sldId id="433" r:id="rId33"/>
    <p:sldId id="436" r:id="rId34"/>
    <p:sldId id="437" r:id="rId35"/>
    <p:sldId id="438" r:id="rId36"/>
    <p:sldId id="439" r:id="rId37"/>
    <p:sldId id="440" r:id="rId38"/>
    <p:sldId id="442" r:id="rId39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CCCC"/>
    <a:srgbClr val="1672CE"/>
    <a:srgbClr val="318DE9"/>
    <a:srgbClr val="FF0000"/>
    <a:srgbClr val="00CC00"/>
    <a:srgbClr val="CC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99" autoAdjust="0"/>
  </p:normalViewPr>
  <p:slideViewPr>
    <p:cSldViewPr>
      <p:cViewPr varScale="1">
        <p:scale>
          <a:sx n="70" d="100"/>
          <a:sy n="70" d="100"/>
        </p:scale>
        <p:origin x="116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44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b="1"/>
            </a:lvl1pPr>
          </a:lstStyle>
          <a:p>
            <a:endParaRPr lang="en-US" altLang="en-US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b="1"/>
            </a:lvl1pPr>
          </a:lstStyle>
          <a:p>
            <a:endParaRPr lang="en-US" altLang="en-US"/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b="1"/>
            </a:lvl1pPr>
          </a:lstStyle>
          <a:p>
            <a:endParaRPr lang="en-US" altLang="en-US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b="1"/>
            </a:lvl1pPr>
          </a:lstStyle>
          <a:p>
            <a:fld id="{B350A32C-D578-448A-AE12-2B211B1787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556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9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91239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912397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1239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3821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7070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9992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695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71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921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204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5137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30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261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1136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1136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91137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911374" name="AutoShape 14">
            <a:hlinkClick r:id="" action="ppaction://hlinkshowjump?jump=lastslide" highlightClick="1"/>
          </p:cNvPr>
          <p:cNvSpPr>
            <a:spLocks noChangeArrowheads="1"/>
          </p:cNvSpPr>
          <p:nvPr userDrawn="1"/>
        </p:nvSpPr>
        <p:spPr bwMode="auto">
          <a:xfrm>
            <a:off x="8674100" y="6438900"/>
            <a:ext cx="381000" cy="381000"/>
          </a:xfrm>
          <a:prstGeom prst="actionButtonForwardNext">
            <a:avLst/>
          </a:prstGeom>
          <a:solidFill>
            <a:srgbClr val="FFFFFF">
              <a:alpha val="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1600200"/>
            <a:ext cx="6553200" cy="2971800"/>
          </a:xfrm>
          <a:ln/>
          <a:extLs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3600"/>
          </a:p>
          <a:p>
            <a:r>
              <a:rPr lang="en-US" altLang="en-US" sz="3600"/>
              <a:t>The Human Resources / Payroll Cycle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/>
              <a:t>Questions to be addressed include:</a:t>
            </a:r>
          </a:p>
          <a:p>
            <a:pPr lvl="1"/>
            <a:r>
              <a:rPr lang="en-US" altLang="en-US"/>
              <a:t>What are the basic business activities and data processing operations that are performed in the human resources management (HRM)/payroll cycle?</a:t>
            </a:r>
          </a:p>
          <a:p>
            <a:pPr lvl="1"/>
            <a:r>
              <a:rPr lang="en-US" altLang="en-US"/>
              <a:t>What decisions need to be made in this cycle, and what information is needed to make these decisions?</a:t>
            </a:r>
          </a:p>
          <a:p>
            <a:pPr lvl="1"/>
            <a:r>
              <a:rPr lang="en-US" altLang="en-US"/>
              <a:t>What are the major threats and the controls that can mitigate those threats?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68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/>
              <a:t>The HRM/Payroll cycle is a recurring set of business activities and related data processing operations associated with effectively managing and compensating the employee workforce.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68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The most important tasks performed in the HRM/payroll cycle are: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Recruiting and hiring new employees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Training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Job assignment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Compensation (payroll)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Performance evaluation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Discharge of employees (voluntarily or involuntarily)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Payroll costs are also allocated to products and departments for use in product pricing and mix decisions.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81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The most important tasks performed in the HRM/payroll cycle are:</a:t>
            </a:r>
          </a:p>
          <a:p>
            <a:pPr lvl="1">
              <a:lnSpc>
                <a:spcPct val="80000"/>
              </a:lnSpc>
            </a:pPr>
            <a:r>
              <a:rPr lang="en-US" altLang="en-US" sz="2200" b="1">
                <a:solidFill>
                  <a:srgbClr val="CC0000"/>
                </a:solidFill>
              </a:rPr>
              <a:t>Recruiting and hiring new employees</a:t>
            </a:r>
          </a:p>
          <a:p>
            <a:pPr lvl="1">
              <a:lnSpc>
                <a:spcPct val="80000"/>
              </a:lnSpc>
            </a:pPr>
            <a:r>
              <a:rPr lang="en-US" altLang="en-US" sz="2200"/>
              <a:t>Training</a:t>
            </a:r>
          </a:p>
          <a:p>
            <a:pPr lvl="1">
              <a:lnSpc>
                <a:spcPct val="80000"/>
              </a:lnSpc>
            </a:pPr>
            <a:r>
              <a:rPr lang="en-US" altLang="en-US" sz="2200"/>
              <a:t>Job assignment</a:t>
            </a:r>
          </a:p>
          <a:p>
            <a:pPr lvl="1">
              <a:lnSpc>
                <a:spcPct val="80000"/>
              </a:lnSpc>
            </a:pPr>
            <a:r>
              <a:rPr lang="en-US" altLang="en-US" sz="2200"/>
              <a:t>Compensation (payroll)</a:t>
            </a:r>
          </a:p>
          <a:p>
            <a:pPr lvl="1">
              <a:lnSpc>
                <a:spcPct val="80000"/>
              </a:lnSpc>
            </a:pPr>
            <a:r>
              <a:rPr lang="en-US" altLang="en-US" sz="2200"/>
              <a:t>Performance evaluation</a:t>
            </a:r>
          </a:p>
          <a:p>
            <a:pPr lvl="1">
              <a:lnSpc>
                <a:spcPct val="80000"/>
              </a:lnSpc>
            </a:pPr>
            <a:r>
              <a:rPr lang="en-US" altLang="en-US" sz="2200" b="1">
                <a:solidFill>
                  <a:srgbClr val="CC0000"/>
                </a:solidFill>
              </a:rPr>
              <a:t>Discharge of employees (voluntarily or involuntarily)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Payroll costs are also allocated to products and departments for use in product pricing and mix decisions.</a:t>
            </a:r>
          </a:p>
        </p:txBody>
      </p:sp>
      <p:sp>
        <p:nvSpPr>
          <p:cNvPr id="818181" name="Text Box 5"/>
          <p:cNvSpPr txBox="1">
            <a:spLocks noChangeArrowheads="1"/>
          </p:cNvSpPr>
          <p:nvPr/>
        </p:nvSpPr>
        <p:spPr bwMode="auto">
          <a:xfrm>
            <a:off x="5943600" y="2590800"/>
            <a:ext cx="2667000" cy="1247775"/>
          </a:xfrm>
          <a:prstGeom prst="rect">
            <a:avLst/>
          </a:prstGeom>
          <a:solidFill>
            <a:schemeClr val="bg1"/>
          </a:solidFill>
          <a:ln w="571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b="1"/>
              <a:t>These two tasks are normally done only once for each employee.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8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8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8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81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The most important tasks performed in the HRM/payroll cycle are: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Recruiting and hiring new employees</a:t>
            </a:r>
          </a:p>
          <a:p>
            <a:pPr lvl="1">
              <a:lnSpc>
                <a:spcPct val="90000"/>
              </a:lnSpc>
            </a:pPr>
            <a:r>
              <a:rPr lang="en-US" altLang="en-US" sz="2200" b="1">
                <a:solidFill>
                  <a:srgbClr val="CC0000"/>
                </a:solidFill>
              </a:rPr>
              <a:t>Training</a:t>
            </a:r>
          </a:p>
          <a:p>
            <a:pPr lvl="1">
              <a:lnSpc>
                <a:spcPct val="90000"/>
              </a:lnSpc>
            </a:pPr>
            <a:r>
              <a:rPr lang="en-US" altLang="en-US" sz="2200" b="1">
                <a:solidFill>
                  <a:srgbClr val="CC0000"/>
                </a:solidFill>
              </a:rPr>
              <a:t>Job assignment</a:t>
            </a:r>
          </a:p>
          <a:p>
            <a:pPr lvl="1">
              <a:lnSpc>
                <a:spcPct val="90000"/>
              </a:lnSpc>
            </a:pPr>
            <a:r>
              <a:rPr lang="en-US" altLang="en-US" sz="2200" b="1">
                <a:solidFill>
                  <a:srgbClr val="CC0000"/>
                </a:solidFill>
              </a:rPr>
              <a:t>Compensation (payroll)</a:t>
            </a:r>
          </a:p>
          <a:p>
            <a:pPr lvl="1">
              <a:lnSpc>
                <a:spcPct val="90000"/>
              </a:lnSpc>
            </a:pPr>
            <a:r>
              <a:rPr lang="en-US" altLang="en-US" sz="2200" b="1">
                <a:solidFill>
                  <a:srgbClr val="CC0000"/>
                </a:solidFill>
              </a:rPr>
              <a:t>Performance evaluation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Discharge of employees (voluntarily or involuntarily)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Payroll costs are also allocated to products and departments for use in product pricing and mix decisions.</a:t>
            </a:r>
          </a:p>
        </p:txBody>
      </p:sp>
      <p:sp>
        <p:nvSpPr>
          <p:cNvPr id="819204" name="Text Box 4"/>
          <p:cNvSpPr txBox="1">
            <a:spLocks noChangeArrowheads="1"/>
          </p:cNvSpPr>
          <p:nvPr/>
        </p:nvSpPr>
        <p:spPr bwMode="auto">
          <a:xfrm>
            <a:off x="5257800" y="2819400"/>
            <a:ext cx="2667000" cy="1247775"/>
          </a:xfrm>
          <a:prstGeom prst="rect">
            <a:avLst/>
          </a:prstGeom>
          <a:solidFill>
            <a:schemeClr val="bg1"/>
          </a:solidFill>
          <a:ln w="571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b="1"/>
              <a:t>These tasks are done repeatedly as long as the employee works for the company.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82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The most important tasks performed in the HRM/payroll cycle are: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Recruiting and hiring new employees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Training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Job assignment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Compensation (payroll)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Performance evaluation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Discharge of employees (voluntarily or involuntarily)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Payroll costs are also allocated to products and departments for use in product pricing and mix decisions.</a:t>
            </a:r>
          </a:p>
        </p:txBody>
      </p:sp>
      <p:sp>
        <p:nvSpPr>
          <p:cNvPr id="820228" name="Text Box 4"/>
          <p:cNvSpPr txBox="1">
            <a:spLocks noChangeArrowheads="1"/>
          </p:cNvSpPr>
          <p:nvPr/>
        </p:nvSpPr>
        <p:spPr bwMode="auto">
          <a:xfrm>
            <a:off x="5257800" y="2819400"/>
            <a:ext cx="3505200" cy="1247775"/>
          </a:xfrm>
          <a:prstGeom prst="rect">
            <a:avLst/>
          </a:prstGeom>
          <a:solidFill>
            <a:schemeClr val="bg1"/>
          </a:solidFill>
          <a:ln w="571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b="1"/>
              <a:t>In most companies these six activities are split between a payroll system and an HRM system.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0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0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82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The most important tasks performed in the HRM/payroll cycle are: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Recruiting and hiring new employees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Training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Job assignment</a:t>
            </a:r>
          </a:p>
          <a:p>
            <a:pPr lvl="1">
              <a:lnSpc>
                <a:spcPct val="90000"/>
              </a:lnSpc>
            </a:pPr>
            <a:r>
              <a:rPr lang="en-US" altLang="en-US" sz="2200" b="1">
                <a:solidFill>
                  <a:srgbClr val="CC0000"/>
                </a:solidFill>
              </a:rPr>
              <a:t>Compensation (payroll)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Performance evaluation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Discharge of employees (voluntarily or involuntarily)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Payroll costs are also allocated to products and departments for use in product pricing and mix decisions.</a:t>
            </a:r>
          </a:p>
        </p:txBody>
      </p:sp>
      <p:sp>
        <p:nvSpPr>
          <p:cNvPr id="821252" name="Text Box 4"/>
          <p:cNvSpPr txBox="1">
            <a:spLocks noChangeArrowheads="1"/>
          </p:cNvSpPr>
          <p:nvPr/>
        </p:nvSpPr>
        <p:spPr bwMode="auto">
          <a:xfrm>
            <a:off x="5257800" y="2819400"/>
            <a:ext cx="3505200" cy="1247775"/>
          </a:xfrm>
          <a:prstGeom prst="rect">
            <a:avLst/>
          </a:prstGeom>
          <a:solidFill>
            <a:schemeClr val="bg1"/>
          </a:solidFill>
          <a:ln w="571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b="1"/>
              <a:t>The payroll system handles compensation and comes under the purview of the controller.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1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1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25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82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The most important tasks performed in the HRM/payroll cycle are:</a:t>
            </a:r>
          </a:p>
          <a:p>
            <a:pPr lvl="1">
              <a:lnSpc>
                <a:spcPct val="80000"/>
              </a:lnSpc>
            </a:pPr>
            <a:r>
              <a:rPr lang="en-US" altLang="en-US" sz="2200" b="1">
                <a:solidFill>
                  <a:srgbClr val="CC0000"/>
                </a:solidFill>
              </a:rPr>
              <a:t>Recruiting and hiring new employees</a:t>
            </a:r>
          </a:p>
          <a:p>
            <a:pPr lvl="1">
              <a:lnSpc>
                <a:spcPct val="80000"/>
              </a:lnSpc>
            </a:pPr>
            <a:r>
              <a:rPr lang="en-US" altLang="en-US" sz="2200" b="1">
                <a:solidFill>
                  <a:srgbClr val="CC0000"/>
                </a:solidFill>
              </a:rPr>
              <a:t>Training</a:t>
            </a:r>
          </a:p>
          <a:p>
            <a:pPr lvl="1">
              <a:lnSpc>
                <a:spcPct val="80000"/>
              </a:lnSpc>
            </a:pPr>
            <a:r>
              <a:rPr lang="en-US" altLang="en-US" sz="2200" b="1">
                <a:solidFill>
                  <a:srgbClr val="CC0000"/>
                </a:solidFill>
              </a:rPr>
              <a:t>Job assignment</a:t>
            </a:r>
          </a:p>
          <a:p>
            <a:pPr lvl="1">
              <a:lnSpc>
                <a:spcPct val="80000"/>
              </a:lnSpc>
            </a:pPr>
            <a:r>
              <a:rPr lang="en-US" altLang="en-US" sz="2200"/>
              <a:t>Compensation (payroll)</a:t>
            </a:r>
          </a:p>
          <a:p>
            <a:pPr lvl="1">
              <a:lnSpc>
                <a:spcPct val="80000"/>
              </a:lnSpc>
            </a:pPr>
            <a:r>
              <a:rPr lang="en-US" altLang="en-US" sz="2200" b="1">
                <a:solidFill>
                  <a:srgbClr val="CC0000"/>
                </a:solidFill>
              </a:rPr>
              <a:t>Performance evaluation</a:t>
            </a:r>
          </a:p>
          <a:p>
            <a:pPr lvl="1">
              <a:lnSpc>
                <a:spcPct val="80000"/>
              </a:lnSpc>
            </a:pPr>
            <a:r>
              <a:rPr lang="en-US" altLang="en-US" sz="2200" b="1">
                <a:solidFill>
                  <a:srgbClr val="CC0000"/>
                </a:solidFill>
              </a:rPr>
              <a:t>Discharge of employees (voluntarily or involuntarily)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Payroll costs are also allocated to products and departments for use in product pricing and mix decisions.</a:t>
            </a:r>
          </a:p>
        </p:txBody>
      </p:sp>
      <p:sp>
        <p:nvSpPr>
          <p:cNvPr id="822276" name="Text Box 4"/>
          <p:cNvSpPr txBox="1">
            <a:spLocks noChangeArrowheads="1"/>
          </p:cNvSpPr>
          <p:nvPr/>
        </p:nvSpPr>
        <p:spPr bwMode="auto">
          <a:xfrm>
            <a:off x="5105400" y="2667000"/>
            <a:ext cx="3505200" cy="1247775"/>
          </a:xfrm>
          <a:prstGeom prst="rect">
            <a:avLst/>
          </a:prstGeom>
          <a:solidFill>
            <a:schemeClr val="bg1"/>
          </a:solidFill>
          <a:ln w="571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b="1"/>
              <a:t>The HRM system handles the other five tasks and comes under the purview of the director of human resources.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2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2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27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82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Accountant’s </a:t>
            </a:r>
            <a:r>
              <a:rPr lang="en-US" altLang="en-US" dirty="0" smtClean="0"/>
              <a:t>focus </a:t>
            </a:r>
            <a:r>
              <a:rPr lang="en-US" altLang="en-US" dirty="0"/>
              <a:t>is primarily on the payroll system: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One of the largest and most important components of the AIS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Must be designed to meet: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Management’s needs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Government regulations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Incomplete or erroneous payroll records: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Impair decision making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Can results in fines and/or imprisonment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Dissatisfied employees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82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/>
              <a:t>The design of the HRM system is also important because the knowledge and skills of employees are valuable resources, so HRM systems should:</a:t>
            </a:r>
          </a:p>
          <a:p>
            <a:pPr lvl="1"/>
            <a:r>
              <a:rPr lang="en-US" altLang="en-US"/>
              <a:t>Help assign these resources to appropriate tasks; and</a:t>
            </a:r>
          </a:p>
          <a:p>
            <a:pPr lvl="1"/>
            <a:r>
              <a:rPr lang="en-US" altLang="en-US"/>
              <a:t>Help monitor their continuous development.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82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500"/>
              <a:t>There are five major sources of input to the payroll system:</a:t>
            </a:r>
          </a:p>
          <a:p>
            <a:pPr lvl="1">
              <a:lnSpc>
                <a:spcPct val="80000"/>
              </a:lnSpc>
            </a:pPr>
            <a:r>
              <a:rPr lang="en-US" altLang="en-US" sz="2300" b="1">
                <a:solidFill>
                  <a:srgbClr val="CC0000"/>
                </a:solidFill>
              </a:rPr>
              <a:t>HRM department</a:t>
            </a:r>
            <a:r>
              <a:rPr lang="en-US" altLang="en-US" sz="2300"/>
              <a:t> provides information about hirings, terminations, and pay-rate changes.</a:t>
            </a:r>
          </a:p>
          <a:p>
            <a:pPr lvl="1">
              <a:lnSpc>
                <a:spcPct val="80000"/>
              </a:lnSpc>
            </a:pPr>
            <a:r>
              <a:rPr lang="en-US" altLang="en-US" sz="2300" b="1">
                <a:solidFill>
                  <a:srgbClr val="CC0000"/>
                </a:solidFill>
              </a:rPr>
              <a:t>Employees</a:t>
            </a:r>
            <a:r>
              <a:rPr lang="en-US" altLang="en-US" sz="2300"/>
              <a:t> provide changes in discretionary deductions (e.g., optional life insurance).</a:t>
            </a:r>
          </a:p>
          <a:p>
            <a:pPr lvl="1">
              <a:lnSpc>
                <a:spcPct val="80000"/>
              </a:lnSpc>
            </a:pPr>
            <a:r>
              <a:rPr lang="en-US" altLang="en-US" sz="2300" b="1">
                <a:solidFill>
                  <a:srgbClr val="CC0000"/>
                </a:solidFill>
              </a:rPr>
              <a:t>Various departments</a:t>
            </a:r>
            <a:r>
              <a:rPr lang="en-US" altLang="en-US" sz="2300"/>
              <a:t> provide data about the actual hours worked by employees.</a:t>
            </a:r>
          </a:p>
          <a:p>
            <a:pPr lvl="1">
              <a:lnSpc>
                <a:spcPct val="80000"/>
              </a:lnSpc>
            </a:pPr>
            <a:r>
              <a:rPr lang="en-US" altLang="en-US" sz="2300" b="1">
                <a:solidFill>
                  <a:srgbClr val="CC0000"/>
                </a:solidFill>
              </a:rPr>
              <a:t>Government agencies</a:t>
            </a:r>
            <a:r>
              <a:rPr lang="en-US" altLang="en-US" sz="2300"/>
              <a:t> provide tax rates and regulatory instructions.</a:t>
            </a:r>
          </a:p>
          <a:p>
            <a:pPr lvl="1">
              <a:lnSpc>
                <a:spcPct val="80000"/>
              </a:lnSpc>
            </a:pPr>
            <a:r>
              <a:rPr lang="en-US" altLang="en-US" sz="2300" b="1">
                <a:solidFill>
                  <a:srgbClr val="CC0000"/>
                </a:solidFill>
              </a:rPr>
              <a:t>Insurance companies</a:t>
            </a:r>
            <a:r>
              <a:rPr lang="en-US" altLang="en-US" sz="2300"/>
              <a:t> and other organizations provide instructions for calculating and remitting various withholdings.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82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Principal outputs of the payroll system are checks: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Employees receive individual </a:t>
            </a:r>
            <a:r>
              <a:rPr lang="en-US" altLang="en-US" sz="2200" b="1">
                <a:solidFill>
                  <a:srgbClr val="CC0000"/>
                </a:solidFill>
              </a:rPr>
              <a:t>paychecks</a:t>
            </a:r>
            <a:r>
              <a:rPr lang="en-US" altLang="en-US" sz="220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A </a:t>
            </a:r>
            <a:r>
              <a:rPr lang="en-US" altLang="en-US" sz="2200" b="1">
                <a:solidFill>
                  <a:srgbClr val="CC0000"/>
                </a:solidFill>
              </a:rPr>
              <a:t>payroll check</a:t>
            </a:r>
            <a:r>
              <a:rPr lang="en-US" altLang="en-US" sz="2200"/>
              <a:t> is sent to the bank to transfer funds from the company’s regular account to its payroll account.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Checks are issued to government agencies, insurance companies, etc., to remit employee and employer taxes, insurance premiums, union dues, etc.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The payroll system also produces a variety of reports.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Employees are an organization’s most valuable resource:</a:t>
            </a:r>
          </a:p>
          <a:p>
            <a:pPr lvl="1">
              <a:lnSpc>
                <a:spcPct val="80000"/>
              </a:lnSpc>
            </a:pPr>
            <a:r>
              <a:rPr lang="en-US" altLang="en-US" sz="2200"/>
              <a:t>Their knowledge and skills affect quality and quantity of goods and services.</a:t>
            </a:r>
          </a:p>
          <a:p>
            <a:pPr lvl="1">
              <a:lnSpc>
                <a:spcPct val="80000"/>
              </a:lnSpc>
            </a:pPr>
            <a:r>
              <a:rPr lang="en-US" altLang="en-US" sz="2200"/>
              <a:t>Labor costs are a major expense in generating revenues and a key cost driver.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The traditional AIS has not measured or reported on the status of a company’s human resources:</a:t>
            </a:r>
          </a:p>
          <a:p>
            <a:pPr lvl="1">
              <a:lnSpc>
                <a:spcPct val="80000"/>
              </a:lnSpc>
            </a:pPr>
            <a:r>
              <a:rPr lang="en-US" altLang="en-US" sz="2200"/>
              <a:t>Financial statements do not regard employees as assets.</a:t>
            </a:r>
          </a:p>
          <a:p>
            <a:pPr lvl="1">
              <a:lnSpc>
                <a:spcPct val="80000"/>
              </a:lnSpc>
            </a:pPr>
            <a:r>
              <a:rPr lang="en-US" altLang="en-US" sz="2200"/>
              <a:t>Under GAAP, the value of human services is not measured until they have been consumed.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sz="2600"/>
              <a:t>However, some companies are now creating positions for a director of intellectual assets.</a:t>
            </a:r>
          </a:p>
          <a:p>
            <a:r>
              <a:rPr lang="en-US" altLang="en-US" sz="2600"/>
              <a:t>Some may even include HR info in their annual report, including reports on:</a:t>
            </a:r>
          </a:p>
          <a:p>
            <a:pPr lvl="1"/>
            <a:r>
              <a:rPr lang="en-US" altLang="en-US" sz="2300"/>
              <a:t>Human capital:  The knowledge employees possess, which can be enhanced.</a:t>
            </a:r>
          </a:p>
          <a:p>
            <a:pPr lvl="1"/>
            <a:r>
              <a:rPr lang="en-US" altLang="en-US" sz="2300"/>
              <a:t>Intellectual capital:  The knowledge that’s been captured and implemented in decision support systems, expert systems, or knowledge databases, so that it can be shared.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sz="3000"/>
              <a:t>To effectively track intellectual capital and human resources, the AIS must do more than just record time and attendance and prepare paychecks.</a:t>
            </a:r>
          </a:p>
          <a:p>
            <a:r>
              <a:rPr lang="en-US" altLang="en-US" sz="3000"/>
              <a:t>Payroll should be integrated with HRM so management can access data about employee-related costs and employee skills and knowledge.</a:t>
            </a:r>
            <a:endParaRPr lang="en-US" altLang="en-US" sz="3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PAYROLL CYCLE ACTIVITIES</a:t>
            </a:r>
          </a:p>
        </p:txBody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sz="3000" dirty="0" smtClean="0"/>
              <a:t>In a large system t</a:t>
            </a:r>
            <a:r>
              <a:rPr lang="en-US" altLang="en-US" sz="3000" dirty="0" smtClean="0"/>
              <a:t>he </a:t>
            </a:r>
            <a:r>
              <a:rPr lang="en-US" altLang="en-US" sz="3000" dirty="0"/>
              <a:t>payroll application is processed in batch mode because:</a:t>
            </a:r>
          </a:p>
          <a:p>
            <a:pPr lvl="1"/>
            <a:r>
              <a:rPr lang="en-US" altLang="en-US" sz="2900" dirty="0"/>
              <a:t>Paychecks are issued periodically.</a:t>
            </a:r>
          </a:p>
          <a:p>
            <a:pPr lvl="1"/>
            <a:r>
              <a:rPr lang="en-US" altLang="en-US" sz="2900" dirty="0"/>
              <a:t>Most employees are paid at the same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PAYROLL CYCLE ACTIVITIES</a:t>
            </a:r>
          </a:p>
        </p:txBody>
      </p:sp>
      <p:sp>
        <p:nvSpPr>
          <p:cNvPr id="83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/>
              <a:t>The seven basic activities in the payroll cycle are: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payroll master file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tax rates and deductions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Validate time and attendance data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Prepare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Calculate employer-paid benefits and taxes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 taxes and miscellaneous deductions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PAYROLL CYCLE ACTIVITIES</a:t>
            </a:r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/>
              <a:t>The seven basic activities in the payroll cycle are: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>
                <a:solidFill>
                  <a:srgbClr val="CC0000"/>
                </a:solidFill>
              </a:rPr>
              <a:t>Update payroll master file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tax rates and deductions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Validate time and attendance data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Prepare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Calculate employer-paid benefits and taxes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 taxes and miscellaneous deductions</a:t>
            </a:r>
          </a:p>
        </p:txBody>
      </p:sp>
      <p:sp>
        <p:nvSpPr>
          <p:cNvPr id="836612" name="Rectangle 4"/>
          <p:cNvSpPr>
            <a:spLocks noChangeArrowheads="1"/>
          </p:cNvSpPr>
          <p:nvPr/>
        </p:nvSpPr>
        <p:spPr bwMode="auto">
          <a:xfrm>
            <a:off x="685800" y="2006600"/>
            <a:ext cx="5105400" cy="457200"/>
          </a:xfrm>
          <a:prstGeom prst="rect">
            <a:avLst/>
          </a:prstGeom>
          <a:noFill/>
          <a:ln w="5715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6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6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66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UPDATE PAYROLL MASTER FILE</a:t>
            </a:r>
          </a:p>
        </p:txBody>
      </p:sp>
      <p:sp>
        <p:nvSpPr>
          <p:cNvPr id="837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200"/>
              <a:t>The HRM department provides information on new hires, terminations, changes in pay rates, and changes in discretionary withholdings.</a:t>
            </a:r>
          </a:p>
          <a:p>
            <a:pPr>
              <a:lnSpc>
                <a:spcPct val="90000"/>
              </a:lnSpc>
            </a:pPr>
            <a:r>
              <a:rPr lang="en-US" altLang="en-US" sz="2200"/>
              <a:t>Appropriate edit checks, such as validity checks on employee number and reasonableness tests are applied to all change transactions.</a:t>
            </a:r>
          </a:p>
          <a:p>
            <a:pPr>
              <a:lnSpc>
                <a:spcPct val="90000"/>
              </a:lnSpc>
            </a:pPr>
            <a:r>
              <a:rPr lang="en-US" altLang="en-US" sz="2200"/>
              <a:t>Changes must be entered in a timely manner and reflected in the next pay period.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PAYROLL CYCLE ACTIVITIES</a:t>
            </a:r>
          </a:p>
        </p:txBody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/>
              <a:t>The seven basic activities in the payroll cycle are: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payroll master file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>
                <a:solidFill>
                  <a:srgbClr val="CC0000"/>
                </a:solidFill>
              </a:rPr>
              <a:t>Update tax rates and deductions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Validate time and attendance data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Prepare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Calculate employer-paid benefits and taxes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 taxes and miscellaneous deductions</a:t>
            </a:r>
          </a:p>
        </p:txBody>
      </p:sp>
      <p:sp>
        <p:nvSpPr>
          <p:cNvPr id="838660" name="Rectangle 4"/>
          <p:cNvSpPr>
            <a:spLocks noChangeArrowheads="1"/>
          </p:cNvSpPr>
          <p:nvPr/>
        </p:nvSpPr>
        <p:spPr bwMode="auto">
          <a:xfrm>
            <a:off x="685800" y="2438400"/>
            <a:ext cx="6248400" cy="457200"/>
          </a:xfrm>
          <a:prstGeom prst="rect">
            <a:avLst/>
          </a:prstGeom>
          <a:noFill/>
          <a:ln w="5715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8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8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866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UPDATE TAX RATES AND DEDUCTIONS</a:t>
            </a:r>
          </a:p>
        </p:txBody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sz="3100"/>
              <a:t>The payroll department must be aware of changes in tax rates and other payroll deductions. </a:t>
            </a:r>
          </a:p>
          <a:p>
            <a:r>
              <a:rPr lang="en-US" altLang="en-US" sz="3100"/>
              <a:t>Information comes from government agencies, insurers, unions, etc.</a:t>
            </a:r>
          </a:p>
          <a:p>
            <a:r>
              <a:rPr lang="en-US" altLang="en-US" sz="3100"/>
              <a:t>These changes occur periodically.</a:t>
            </a:r>
            <a:endParaRPr lang="en-US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PAYROLL CYCLE ACTIVITIES</a:t>
            </a:r>
          </a:p>
        </p:txBody>
      </p:sp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/>
              <a:t>The seven basic activities in the payroll cycle are: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payroll master file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tax rates and deductions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>
                <a:solidFill>
                  <a:srgbClr val="CC0000"/>
                </a:solidFill>
              </a:rPr>
              <a:t>Validate time and attendance data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Prepare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Calculate employer-paid benefits and taxes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 taxes and miscellaneous deductions</a:t>
            </a:r>
          </a:p>
        </p:txBody>
      </p:sp>
      <p:sp>
        <p:nvSpPr>
          <p:cNvPr id="840708" name="Rectangle 4"/>
          <p:cNvSpPr>
            <a:spLocks noChangeArrowheads="1"/>
          </p:cNvSpPr>
          <p:nvPr/>
        </p:nvSpPr>
        <p:spPr bwMode="auto">
          <a:xfrm>
            <a:off x="685800" y="2819400"/>
            <a:ext cx="6629400" cy="457200"/>
          </a:xfrm>
          <a:prstGeom prst="rect">
            <a:avLst/>
          </a:prstGeom>
          <a:noFill/>
          <a:ln w="5715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0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0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070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VALIDATE TIME AND ATTENDANCE DATA</a:t>
            </a:r>
          </a:p>
        </p:txBody>
      </p:sp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sz="3100"/>
              <a:t>Information on time and attendance comes in various forms depending on the employee’s pay scheme. </a:t>
            </a:r>
          </a:p>
          <a:p>
            <a:r>
              <a:rPr lang="en-US" altLang="en-US" sz="3200"/>
              <a:t>The payroll system may need to link to the revenue cycle and other cycles to calculate these payments.</a:t>
            </a:r>
          </a:p>
          <a:p>
            <a:endParaRPr lang="en-US" altLang="en-US" sz="3100"/>
          </a:p>
          <a:p>
            <a:endParaRPr lang="en-US" altLang="en-US" sz="3100"/>
          </a:p>
          <a:p>
            <a:pPr>
              <a:buFont typeface="Wingdings" panose="05000000000000000000" pitchFamily="2" charset="2"/>
              <a:buNone/>
            </a:pPr>
            <a:endParaRPr lang="en-US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VALIDATE TIME AND ATTENDANCE DATA</a:t>
            </a:r>
          </a:p>
        </p:txBody>
      </p:sp>
      <p:sp>
        <p:nvSpPr>
          <p:cNvPr id="85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/>
              <a:t>How can information technology help?</a:t>
            </a:r>
          </a:p>
          <a:p>
            <a:pPr lvl="1"/>
            <a:r>
              <a:rPr lang="en-US" altLang="en-US"/>
              <a:t>Collecting time and attendance data electronically, e.g.:</a:t>
            </a:r>
          </a:p>
          <a:p>
            <a:pPr lvl="2"/>
            <a:r>
              <a:rPr lang="en-US" altLang="en-US"/>
              <a:t>Badge readers</a:t>
            </a:r>
          </a:p>
          <a:p>
            <a:pPr lvl="2"/>
            <a:r>
              <a:rPr lang="en-US" altLang="en-US"/>
              <a:t>Electronic time clocks</a:t>
            </a:r>
          </a:p>
          <a:p>
            <a:pPr lvl="2"/>
            <a:r>
              <a:rPr lang="en-US" altLang="en-US"/>
              <a:t>Data entered on terminals</a:t>
            </a:r>
          </a:p>
          <a:p>
            <a:pPr lvl="2"/>
            <a:r>
              <a:rPr lang="en-US" altLang="en-US"/>
              <a:t>Touch-tone telephone logs</a:t>
            </a:r>
          </a:p>
          <a:p>
            <a:pPr lvl="1"/>
            <a:r>
              <a:rPr lang="en-US" altLang="en-US"/>
              <a:t>Using edit checks to verify accuracy and reasonableness when the data are entered.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PAYROLL CYCLE ACTIVITIES</a:t>
            </a:r>
          </a:p>
        </p:txBody>
      </p:sp>
      <p:sp>
        <p:nvSpPr>
          <p:cNvPr id="85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/>
              <a:t>The seven basic activities in the payroll cycle are: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payroll master file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tax rates and deductions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Validate time and attendance data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>
                <a:solidFill>
                  <a:srgbClr val="CC0000"/>
                </a:solidFill>
              </a:rPr>
              <a:t>Prepare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Calculate employer-paid benefits and taxes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 taxes and miscellaneous deductions</a:t>
            </a:r>
          </a:p>
        </p:txBody>
      </p:sp>
      <p:sp>
        <p:nvSpPr>
          <p:cNvPr id="851972" name="Rectangle 4"/>
          <p:cNvSpPr>
            <a:spLocks noChangeArrowheads="1"/>
          </p:cNvSpPr>
          <p:nvPr/>
        </p:nvSpPr>
        <p:spPr bwMode="auto">
          <a:xfrm>
            <a:off x="685800" y="3200400"/>
            <a:ext cx="3581400" cy="457200"/>
          </a:xfrm>
          <a:prstGeom prst="rect">
            <a:avLst/>
          </a:prstGeom>
          <a:noFill/>
          <a:ln w="5715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1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1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197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PREPARE PAYROLL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sz="3200"/>
              <a:t>The employee’s department provides data about hours worked.</a:t>
            </a:r>
          </a:p>
          <a:p>
            <a:r>
              <a:rPr lang="en-US" altLang="en-US" sz="3200"/>
              <a:t>A supervisor confirms the data.</a:t>
            </a:r>
          </a:p>
          <a:p>
            <a:r>
              <a:rPr lang="en-US" altLang="en-US" sz="3200"/>
              <a:t>Pay rate information is obtained from the payroll master file.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PAYROLL CYCLE ACTIVITIES</a:t>
            </a:r>
          </a:p>
        </p:txBody>
      </p:sp>
      <p:sp>
        <p:nvSpPr>
          <p:cNvPr id="85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/>
              <a:t>The seven basic activities in the payroll cycle are: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payroll master file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tax rates and deductions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Validate time and attendance data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Prepare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>
                <a:solidFill>
                  <a:srgbClr val="CC0000"/>
                </a:solidFill>
              </a:rPr>
              <a:t>Disburse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Calculate employer-paid benefits and taxes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 taxes and miscellaneous deductions</a:t>
            </a:r>
          </a:p>
        </p:txBody>
      </p:sp>
      <p:sp>
        <p:nvSpPr>
          <p:cNvPr id="858116" name="Rectangle 4"/>
          <p:cNvSpPr>
            <a:spLocks noChangeArrowheads="1"/>
          </p:cNvSpPr>
          <p:nvPr/>
        </p:nvSpPr>
        <p:spPr bwMode="auto">
          <a:xfrm>
            <a:off x="685800" y="3657600"/>
            <a:ext cx="3581400" cy="457200"/>
          </a:xfrm>
          <a:prstGeom prst="rect">
            <a:avLst/>
          </a:prstGeom>
          <a:noFill/>
          <a:ln w="5715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8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8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81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DISBURSE PAYROLL</a:t>
            </a:r>
          </a:p>
        </p:txBody>
      </p:sp>
      <p:sp>
        <p:nvSpPr>
          <p:cNvPr id="85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sz="3100"/>
              <a:t>Most employees are paid either by:</a:t>
            </a:r>
          </a:p>
          <a:p>
            <a:pPr lvl="1"/>
            <a:r>
              <a:rPr lang="en-US" altLang="en-US" sz="3000"/>
              <a:t>Check</a:t>
            </a:r>
          </a:p>
          <a:p>
            <a:pPr lvl="1"/>
            <a:r>
              <a:rPr lang="en-US" altLang="en-US" sz="3000"/>
              <a:t>Direct deposit</a:t>
            </a:r>
          </a:p>
          <a:p>
            <a:pPr lvl="1"/>
            <a:r>
              <a:rPr lang="en-US" altLang="en-US" sz="3000"/>
              <a:t>In some industries, such as construction, cash payments may still be made, but does not provide good documentation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DISBURSE PAYROLL</a:t>
            </a:r>
          </a:p>
        </p:txBody>
      </p:sp>
      <p:sp>
        <p:nvSpPr>
          <p:cNvPr id="860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700"/>
              <a:t>Procedures: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When paychecks have been prepared, the payroll register is sent to accounts payable for review and approval.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A disbursement voucher is prepared to authorize transfer of funds from checking to the payroll bank account.</a:t>
            </a:r>
          </a:p>
          <a:p>
            <a:pPr lvl="2">
              <a:lnSpc>
                <a:spcPct val="80000"/>
              </a:lnSpc>
            </a:pPr>
            <a:r>
              <a:rPr lang="en-US" altLang="en-US" sz="2100"/>
              <a:t>For control purposes, checks should not be drawn on the company’s regular bank account</a:t>
            </a:r>
          </a:p>
          <a:p>
            <a:pPr lvl="2">
              <a:lnSpc>
                <a:spcPct val="80000"/>
              </a:lnSpc>
            </a:pPr>
            <a:r>
              <a:rPr lang="en-US" altLang="en-US" sz="2100"/>
              <a:t>A separate account is created for this purpose</a:t>
            </a:r>
          </a:p>
          <a:p>
            <a:pPr lvl="3">
              <a:lnSpc>
                <a:spcPct val="80000"/>
              </a:lnSpc>
            </a:pPr>
            <a:r>
              <a:rPr lang="en-US" altLang="en-US" sz="1800"/>
              <a:t>Limits the company’s loss exposure</a:t>
            </a:r>
          </a:p>
          <a:p>
            <a:pPr lvl="3">
              <a:lnSpc>
                <a:spcPct val="80000"/>
              </a:lnSpc>
            </a:pPr>
            <a:r>
              <a:rPr lang="en-US" altLang="en-US" sz="1800"/>
              <a:t>Makes it easier to reconcile payroll and detect paycheck forgeries</a:t>
            </a:r>
            <a:endParaRPr lang="en-US" altLang="en-US"/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DISBURSE PAYROLL</a:t>
            </a:r>
          </a:p>
        </p:txBody>
      </p:sp>
      <p:sp>
        <p:nvSpPr>
          <p:cNvPr id="86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1"/>
            <a:r>
              <a:rPr lang="en-US" altLang="en-US" sz="2200"/>
              <a:t>The approved disbursement voucher and payroll register are sent to the cashier.  The cashier:</a:t>
            </a:r>
          </a:p>
          <a:p>
            <a:pPr lvl="3"/>
            <a:r>
              <a:rPr lang="en-US" altLang="en-US" sz="2200"/>
              <a:t>Reviews the documents.</a:t>
            </a:r>
          </a:p>
          <a:p>
            <a:pPr lvl="3"/>
            <a:r>
              <a:rPr lang="en-US" altLang="en-US" sz="2200"/>
              <a:t>Prepares and signs the payroll check to transfer the funds.</a:t>
            </a:r>
          </a:p>
          <a:p>
            <a:pPr lvl="3"/>
            <a:r>
              <a:rPr lang="en-US" altLang="en-US" sz="2200"/>
              <a:t>Reviews, signs, and distributes employee paychecks (which separates authorization and recording from distribution of checks).</a:t>
            </a:r>
          </a:p>
          <a:p>
            <a:pPr lvl="3"/>
            <a:r>
              <a:rPr lang="en-US" altLang="en-US" sz="2200"/>
              <a:t>Re-deposits unclaimed checks in the company’s bank account.</a:t>
            </a:r>
          </a:p>
          <a:p>
            <a:pPr lvl="3"/>
            <a:r>
              <a:rPr lang="en-US" altLang="en-US" sz="2200"/>
              <a:t>Sends a list of these paychecks to internal audit for investigation.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DISBURSE PAYROLL</a:t>
            </a:r>
          </a:p>
        </p:txBody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3"/>
            <a:r>
              <a:rPr lang="en-US" altLang="en-US" sz="2200"/>
              <a:t>Returns the payroll register to payroll department, where it is filed with time cards and job time tickets.</a:t>
            </a:r>
          </a:p>
          <a:p>
            <a:pPr lvl="3"/>
            <a:r>
              <a:rPr lang="en-US" altLang="en-US" sz="2200"/>
              <a:t>Sends the disbursement voucher to accounting clerk to update general ledger.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PAYROLL CYCLE ACTIVITIES</a:t>
            </a:r>
          </a:p>
        </p:txBody>
      </p:sp>
      <p:sp>
        <p:nvSpPr>
          <p:cNvPr id="86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/>
              <a:t>The seven basic activities in the payroll cycle are: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payroll master file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tax rates and deductions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Validate time and attendance data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Prepare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>
                <a:solidFill>
                  <a:srgbClr val="CC0000"/>
                </a:solidFill>
              </a:rPr>
              <a:t>Calculate employer-paid benefits and taxes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 taxes and miscellaneous deductions</a:t>
            </a:r>
          </a:p>
        </p:txBody>
      </p:sp>
      <p:sp>
        <p:nvSpPr>
          <p:cNvPr id="865284" name="Rectangle 4"/>
          <p:cNvSpPr>
            <a:spLocks noChangeArrowheads="1"/>
          </p:cNvSpPr>
          <p:nvPr/>
        </p:nvSpPr>
        <p:spPr bwMode="auto">
          <a:xfrm>
            <a:off x="685800" y="4038600"/>
            <a:ext cx="7848600" cy="457200"/>
          </a:xfrm>
          <a:prstGeom prst="rect">
            <a:avLst/>
          </a:prstGeom>
          <a:noFill/>
          <a:ln w="5715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5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5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528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CALCULATE EMPLOYER-PAID BENEFITS AND TAXES</a:t>
            </a:r>
          </a:p>
        </p:txBody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/>
              <a:t>The employer pays some payroll taxes and employee benefits directly</a:t>
            </a:r>
          </a:p>
          <a:p>
            <a:pPr lvl="1"/>
            <a:r>
              <a:rPr lang="en-US" altLang="en-US"/>
              <a:t>The employer withholds federal and state taxes from employee paycheck, along with Medicare tax, and the employee’s share of Social Security.</a:t>
            </a:r>
          </a:p>
          <a:p>
            <a:pPr lvl="1"/>
            <a:r>
              <a:rPr lang="en-US" altLang="en-US"/>
              <a:t>May also withhold voluntary deductions such as union dues, United Way contributions, credit union savings, retirement contributions,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CALCULATE EMPLOYER-PAID BENEFITS AND TAXES</a:t>
            </a:r>
          </a:p>
        </p:txBody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In addition, the employer pays: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A matching amount of Social Security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Federal and state unemployment taxes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The employer share of health, disability, and life insurance premiums, as well as pension contributions</a:t>
            </a:r>
          </a:p>
          <a:p>
            <a:pPr>
              <a:lnSpc>
                <a:spcPct val="90000"/>
              </a:lnSpc>
            </a:pPr>
            <a:r>
              <a:rPr lang="en-US" altLang="en-US"/>
              <a:t>Some companies offer flexible benefit plans, sometimes called cafeteria-style benefit plans.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These plans offer a menu of options.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CALCULATE EMPLOYER-PAID BENEFITS AND TAXES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/>
              <a:t>Benefit programs increase the demands on the HRM/payroll system for gathering employee data, disbursing payments and information, etc.</a:t>
            </a:r>
          </a:p>
          <a:p>
            <a:r>
              <a:rPr lang="en-US" altLang="en-US"/>
              <a:t>Providing access to payroll/HRM information through a company intranet can help reduce costs.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PAYROLL CYCLE ACTIVITIES</a:t>
            </a:r>
          </a:p>
        </p:txBody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/>
              <a:t>The seven basic activities in the payroll cycle are: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payroll master file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Update tax rates and deductions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Validate time and attendance data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Prepare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Disburse payroll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Calculate employer-paid benefits and taxes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>
                <a:solidFill>
                  <a:srgbClr val="CC0000"/>
                </a:solidFill>
              </a:rPr>
              <a:t>Disburse payroll taxes and miscellaneous deductions</a:t>
            </a:r>
          </a:p>
        </p:txBody>
      </p:sp>
      <p:sp>
        <p:nvSpPr>
          <p:cNvPr id="869380" name="Rectangle 4"/>
          <p:cNvSpPr>
            <a:spLocks noChangeArrowheads="1"/>
          </p:cNvSpPr>
          <p:nvPr/>
        </p:nvSpPr>
        <p:spPr bwMode="auto">
          <a:xfrm>
            <a:off x="685800" y="4419600"/>
            <a:ext cx="7848600" cy="914400"/>
          </a:xfrm>
          <a:prstGeom prst="rect">
            <a:avLst/>
          </a:prstGeom>
          <a:noFill/>
          <a:ln w="5715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9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9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938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OUTSOURCING OPTIONS</a:t>
            </a:r>
          </a:p>
        </p:txBody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Many entities outsource payroll and HRM to: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Payroll service bureaus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Maintain the payroll master file and perform payroll processing activities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Professional employer organizations (PEOs)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Perform the services of the payroll service bureau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Also administer and design employee benefit plans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Generally more expensive than payroll service bureaus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5931</TotalTime>
  <Words>1937</Words>
  <Application>Microsoft Office PowerPoint</Application>
  <PresentationFormat>On-screen Show (4:3)</PresentationFormat>
  <Paragraphs>255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Times New Roman</vt:lpstr>
      <vt:lpstr>Wingdings</vt:lpstr>
      <vt:lpstr>Layers</vt:lpstr>
      <vt:lpstr>PowerPoint Presentation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PAYROLL CYCLE ACTIVITIES</vt:lpstr>
      <vt:lpstr>PAYROLL CYCLE ACTIVITIES</vt:lpstr>
      <vt:lpstr>PAYROLL CYCLE ACTIVITIES</vt:lpstr>
      <vt:lpstr>UPDATE PAYROLL MASTER FILE</vt:lpstr>
      <vt:lpstr>PAYROLL CYCLE ACTIVITIES</vt:lpstr>
      <vt:lpstr>UPDATE TAX RATES AND DEDUCTIONS</vt:lpstr>
      <vt:lpstr>PAYROLL CYCLE ACTIVITIES</vt:lpstr>
      <vt:lpstr>VALIDATE TIME AND ATTENDANCE DATA</vt:lpstr>
      <vt:lpstr>VALIDATE TIME AND ATTENDANCE DATA</vt:lpstr>
      <vt:lpstr>PAYROLL CYCLE ACTIVITIES</vt:lpstr>
      <vt:lpstr>PREPARE PAYROLL</vt:lpstr>
      <vt:lpstr>PAYROLL CYCLE ACTIVITIES</vt:lpstr>
      <vt:lpstr>DISBURSE PAYROLL</vt:lpstr>
      <vt:lpstr>DISBURSE PAYROLL</vt:lpstr>
      <vt:lpstr>DISBURSE PAYROLL</vt:lpstr>
      <vt:lpstr>DISBURSE PAYROLL</vt:lpstr>
      <vt:lpstr>PAYROLL CYCLE ACTIVITIES</vt:lpstr>
      <vt:lpstr>CALCULATE EMPLOYER-PAID BENEFITS AND TAXES</vt:lpstr>
      <vt:lpstr>CALCULATE EMPLOYER-PAID BENEFITS AND TAXES</vt:lpstr>
      <vt:lpstr>CALCULATE EMPLOYER-PAID BENEFITS AND TAXES</vt:lpstr>
      <vt:lpstr>PAYROLL CYCLE ACTIVITIES</vt:lpstr>
      <vt:lpstr>OUTSOURCING OPTIONS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Steven Crowley</cp:lastModifiedBy>
  <cp:revision>3</cp:revision>
  <dcterms:created xsi:type="dcterms:W3CDTF">2004-06-02T02:05:04Z</dcterms:created>
  <dcterms:modified xsi:type="dcterms:W3CDTF">2014-10-28T21:08:08Z</dcterms:modified>
</cp:coreProperties>
</file>