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63"/>
  </p:notesMasterIdLst>
  <p:handoutMasterIdLst>
    <p:handoutMasterId r:id="rId64"/>
  </p:handoutMasterIdLst>
  <p:sldIdLst>
    <p:sldId id="361" r:id="rId2"/>
    <p:sldId id="351" r:id="rId3"/>
    <p:sldId id="261" r:id="rId4"/>
    <p:sldId id="262" r:id="rId5"/>
    <p:sldId id="263" r:id="rId6"/>
    <p:sldId id="264" r:id="rId7"/>
    <p:sldId id="266" r:id="rId8"/>
    <p:sldId id="268" r:id="rId9"/>
    <p:sldId id="360" r:id="rId10"/>
    <p:sldId id="270" r:id="rId11"/>
    <p:sldId id="271" r:id="rId12"/>
    <p:sldId id="273" r:id="rId13"/>
    <p:sldId id="274" r:id="rId14"/>
    <p:sldId id="275" r:id="rId15"/>
    <p:sldId id="276" r:id="rId16"/>
    <p:sldId id="279" r:id="rId17"/>
    <p:sldId id="354" r:id="rId18"/>
    <p:sldId id="281" r:id="rId19"/>
    <p:sldId id="355" r:id="rId20"/>
    <p:sldId id="282" r:id="rId21"/>
    <p:sldId id="286" r:id="rId22"/>
    <p:sldId id="287" r:id="rId23"/>
    <p:sldId id="288" r:id="rId24"/>
    <p:sldId id="289" r:id="rId25"/>
    <p:sldId id="356" r:id="rId26"/>
    <p:sldId id="292" r:id="rId27"/>
    <p:sldId id="352" r:id="rId28"/>
    <p:sldId id="295" r:id="rId29"/>
    <p:sldId id="296" r:id="rId30"/>
    <p:sldId id="297" r:id="rId31"/>
    <p:sldId id="298" r:id="rId32"/>
    <p:sldId id="301" r:id="rId33"/>
    <p:sldId id="302" r:id="rId34"/>
    <p:sldId id="304" r:id="rId35"/>
    <p:sldId id="357" r:id="rId36"/>
    <p:sldId id="305" r:id="rId37"/>
    <p:sldId id="306" r:id="rId38"/>
    <p:sldId id="309" r:id="rId39"/>
    <p:sldId id="310" r:id="rId40"/>
    <p:sldId id="311" r:id="rId41"/>
    <p:sldId id="312" r:id="rId42"/>
    <p:sldId id="314" r:id="rId43"/>
    <p:sldId id="315" r:id="rId44"/>
    <p:sldId id="316" r:id="rId45"/>
    <p:sldId id="319" r:id="rId46"/>
    <p:sldId id="320" r:id="rId47"/>
    <p:sldId id="321" r:id="rId48"/>
    <p:sldId id="324" r:id="rId49"/>
    <p:sldId id="347" r:id="rId50"/>
    <p:sldId id="325" r:id="rId51"/>
    <p:sldId id="326" r:id="rId52"/>
    <p:sldId id="327" r:id="rId53"/>
    <p:sldId id="328" r:id="rId54"/>
    <p:sldId id="329" r:id="rId55"/>
    <p:sldId id="330" r:id="rId56"/>
    <p:sldId id="334" r:id="rId57"/>
    <p:sldId id="359" r:id="rId58"/>
    <p:sldId id="338" r:id="rId59"/>
    <p:sldId id="339" r:id="rId60"/>
    <p:sldId id="340" r:id="rId61"/>
    <p:sldId id="341" r:id="rId62"/>
  </p:sldIdLst>
  <p:sldSz cx="9144000" cy="6858000" type="screen4x3"/>
  <p:notesSz cx="7010400" cy="9296400"/>
  <p:defaultTextStyle>
    <a:defPPr>
      <a:defRPr lang="en-US"/>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663300"/>
    <a:srgbClr val="FFFF00"/>
    <a:srgbClr val="006600"/>
    <a:srgbClr val="FFFFFF"/>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37" autoAdjust="0"/>
    <p:restoredTop sz="87145" autoAdjust="0"/>
  </p:normalViewPr>
  <p:slideViewPr>
    <p:cSldViewPr>
      <p:cViewPr varScale="1">
        <p:scale>
          <a:sx n="79" d="100"/>
          <a:sy n="79" d="100"/>
        </p:scale>
        <p:origin x="51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236"/>
    </p:cViewPr>
  </p:sorterViewPr>
  <p:notesViewPr>
    <p:cSldViewPr>
      <p:cViewPr>
        <p:scale>
          <a:sx n="100" d="100"/>
          <a:sy n="100" d="100"/>
        </p:scale>
        <p:origin x="-750" y="52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Text Box 6"/>
          <p:cNvSpPr txBox="1">
            <a:spLocks noChangeArrowheads="1"/>
          </p:cNvSpPr>
          <p:nvPr/>
        </p:nvSpPr>
        <p:spPr bwMode="auto">
          <a:xfrm>
            <a:off x="5842000" y="0"/>
            <a:ext cx="1168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r">
              <a:spcBef>
                <a:spcPct val="50000"/>
              </a:spcBef>
            </a:pPr>
            <a:r>
              <a:rPr lang="en-US" altLang="en-US" sz="1200">
                <a:latin typeface="Times" panose="02020603050405020304" pitchFamily="18" charset="0"/>
              </a:rPr>
              <a:t>9-</a:t>
            </a:r>
            <a:fld id="{DE589296-FF46-425E-B059-64521090FBA8}" type="slidenum">
              <a:rPr lang="en-US" altLang="en-US" sz="1200">
                <a:latin typeface="Times" panose="02020603050405020304" pitchFamily="18" charset="0"/>
              </a:rPr>
              <a:pPr algn="r">
                <a:spcBef>
                  <a:spcPct val="50000"/>
                </a:spcBef>
              </a:pPr>
              <a:t>‹#›</a:t>
            </a:fld>
            <a:endParaRPr lang="en-US" altLang="en-US" sz="1200">
              <a:latin typeface="Times" panose="02020603050405020304" pitchFamily="18" charset="0"/>
            </a:endParaRPr>
          </a:p>
        </p:txBody>
      </p:sp>
    </p:spTree>
    <p:extLst>
      <p:ext uri="{BB962C8B-B14F-4D97-AF65-F5344CB8AC3E}">
        <p14:creationId xmlns:p14="http://schemas.microsoft.com/office/powerpoint/2010/main" val="3467913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dirty="0">
                <a:latin typeface="Times" pitchFamily="18" charset="0"/>
              </a:defRPr>
            </a:lvl1pPr>
          </a:lstStyle>
          <a:p>
            <a:pPr>
              <a:defRPr/>
            </a:pPr>
            <a:endParaRPr lang="en-US"/>
          </a:p>
        </p:txBody>
      </p:sp>
      <p:sp>
        <p:nvSpPr>
          <p:cNvPr id="14339"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000">
                <a:latin typeface="Times" panose="02020603050405020304" pitchFamily="18" charset="0"/>
              </a:defRPr>
            </a:lvl1pPr>
          </a:lstStyle>
          <a:p>
            <a:r>
              <a:rPr lang="en-US" altLang="en-US"/>
              <a:t>9-</a:t>
            </a:r>
            <a:fld id="{EA8FC8DB-E3E0-40C9-B1BC-36D1199CE9FA}" type="slidenum">
              <a:rPr lang="en-US" altLang="en-US"/>
              <a:pPr/>
              <a:t>‹#›</a:t>
            </a:fld>
            <a:endParaRPr lang="en-US" altLang="en-US"/>
          </a:p>
        </p:txBody>
      </p:sp>
      <p:sp>
        <p:nvSpPr>
          <p:cNvPr id="6554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p:txBody>
      </p:sp>
      <p:sp>
        <p:nvSpPr>
          <p:cNvPr id="14342"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dirty="0">
                <a:latin typeface="Times" pitchFamily="18" charset="0"/>
              </a:defRPr>
            </a:lvl1pPr>
          </a:lstStyle>
          <a:p>
            <a:pPr>
              <a:defRPr/>
            </a:pPr>
            <a:endParaRPr lang="en-US"/>
          </a:p>
        </p:txBody>
      </p:sp>
      <p:sp>
        <p:nvSpPr>
          <p:cNvPr id="14343"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000">
                <a:latin typeface="Times" panose="02020603050405020304" pitchFamily="18" charset="0"/>
              </a:defRPr>
            </a:lvl1pPr>
          </a:lstStyle>
          <a:p>
            <a:fld id="{93B989A9-26BF-4D56-89EF-3AA6C4CE63C4}" type="slidenum">
              <a:rPr lang="en-US" altLang="en-US"/>
              <a:pPr/>
              <a:t>‹#›</a:t>
            </a:fld>
            <a:endParaRPr lang="en-US" altLang="en-US"/>
          </a:p>
        </p:txBody>
      </p:sp>
    </p:spTree>
    <p:extLst>
      <p:ext uri="{BB962C8B-B14F-4D97-AF65-F5344CB8AC3E}">
        <p14:creationId xmlns:p14="http://schemas.microsoft.com/office/powerpoint/2010/main" val="223434527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F4C54AD-3961-42E9-9AFE-7D0BCD2F1DE8}" type="slidenum">
              <a:rPr lang="en-US" altLang="en-US" sz="1000">
                <a:latin typeface="Times" panose="02020603050405020304" pitchFamily="18" charset="0"/>
              </a:rPr>
              <a:pPr/>
              <a:t>1</a:t>
            </a:fld>
            <a:endParaRPr lang="en-US" altLang="en-US" sz="1000">
              <a:latin typeface="Times" panose="02020603050405020304" pitchFamily="18" charset="0"/>
            </a:endParaRP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504E2740-268F-49A4-A619-5849A4CC3D30}" type="slidenum">
              <a:rPr lang="en-US" altLang="en-US" sz="1000">
                <a:latin typeface="Times" panose="02020603050405020304" pitchFamily="18" charset="0"/>
              </a:rPr>
              <a:pPr/>
              <a:t>1</a:t>
            </a:fld>
            <a:endParaRPr lang="en-US" altLang="en-US" sz="1000">
              <a:latin typeface="Times" panose="02020603050405020304" pitchFamily="18" charset="0"/>
            </a:endParaRPr>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master budget consists of a number of separate but </a:t>
            </a:r>
            <a:r>
              <a:rPr lang="en-US" altLang="en-US" u="sng" smtClean="0">
                <a:latin typeface="Times New Roman" panose="02020603050405020304" pitchFamily="18" charset="0"/>
              </a:rPr>
              <a:t>interdependent </a:t>
            </a:r>
            <a:r>
              <a:rPr lang="en-US" altLang="en-US" smtClean="0">
                <a:latin typeface="Times New Roman" panose="02020603050405020304" pitchFamily="18" charset="0"/>
              </a:rPr>
              <a:t>budgets. We have developed this schematic of the budgeting process to illustrate the interdependency of the various individual budgets. </a:t>
            </a:r>
          </a:p>
        </p:txBody>
      </p:sp>
    </p:spTree>
    <p:extLst>
      <p:ext uri="{BB962C8B-B14F-4D97-AF65-F5344CB8AC3E}">
        <p14:creationId xmlns:p14="http://schemas.microsoft.com/office/powerpoint/2010/main" val="218820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BDAE608-AF3C-4124-A384-61D09E21524C}" type="slidenum">
              <a:rPr lang="en-US" altLang="en-US" sz="1000">
                <a:latin typeface="Times" panose="02020603050405020304" pitchFamily="18" charset="0"/>
              </a:rPr>
              <a:pPr/>
              <a:t>2</a:t>
            </a:fld>
            <a:endParaRPr lang="en-US" altLang="en-US" sz="1000">
              <a:latin typeface="Times" panose="02020603050405020304" pitchFamily="18" charset="0"/>
            </a:endParaRPr>
          </a:p>
        </p:txBody>
      </p:sp>
      <p:sp>
        <p:nvSpPr>
          <p:cNvPr id="67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EEBB7A92-7944-4ED3-912D-B2C5207B20C8}" type="slidenum">
              <a:rPr lang="en-US" altLang="en-US" sz="1000">
                <a:latin typeface="Times" panose="02020603050405020304" pitchFamily="18" charset="0"/>
              </a:rPr>
              <a:pPr/>
              <a:t>2</a:t>
            </a:fld>
            <a:endParaRPr lang="en-US" altLang="en-US" sz="1000">
              <a:latin typeface="Times" panose="02020603050405020304" pitchFamily="18" charset="0"/>
            </a:endParaRPr>
          </a:p>
        </p:txBody>
      </p:sp>
      <p:sp>
        <p:nvSpPr>
          <p:cNvPr id="67588" name="Rectangle 2"/>
          <p:cNvSpPr>
            <a:spLocks noGrp="1" noRot="1" noChangeAspect="1" noChangeArrowheads="1" noTextEdit="1"/>
          </p:cNvSpPr>
          <p:nvPr>
            <p:ph type="sldImg"/>
          </p:nvPr>
        </p:nvSpPr>
        <p:spPr>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Budgeting helps managers make decisions about resources needed and financial results expected for the coming period. Budgets are used to control activities of an organization because they set out a plan for the entire organization.</a:t>
            </a:r>
          </a:p>
        </p:txBody>
      </p:sp>
    </p:spTree>
    <p:extLst>
      <p:ext uri="{BB962C8B-B14F-4D97-AF65-F5344CB8AC3E}">
        <p14:creationId xmlns:p14="http://schemas.microsoft.com/office/powerpoint/2010/main" val="2237197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06FABB2A-A59B-445A-9D29-8363F9AC95D8}" type="slidenum">
              <a:rPr lang="en-US" altLang="en-US" sz="1000">
                <a:latin typeface="Times" panose="02020603050405020304" pitchFamily="18" charset="0"/>
              </a:rPr>
              <a:pPr/>
              <a:t>3</a:t>
            </a:fld>
            <a:endParaRPr lang="en-US" altLang="en-US" sz="1000">
              <a:latin typeface="Times" panose="02020603050405020304" pitchFamily="18" charset="0"/>
            </a:endParaRPr>
          </a:p>
        </p:txBody>
      </p:sp>
      <p:sp>
        <p:nvSpPr>
          <p:cNvPr id="686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0779D16E-994C-4CB3-BF0D-7149AE70E7EA}" type="slidenum">
              <a:rPr lang="en-US" altLang="en-US" sz="1000">
                <a:latin typeface="Times" panose="02020603050405020304" pitchFamily="18" charset="0"/>
              </a:rPr>
              <a:pPr/>
              <a:t>3</a:t>
            </a:fld>
            <a:endParaRPr lang="en-US" altLang="en-US" sz="1000">
              <a:latin typeface="Times" panose="02020603050405020304" pitchFamily="18" charset="0"/>
            </a:endParaRPr>
          </a:p>
        </p:txBody>
      </p:sp>
      <p:sp>
        <p:nvSpPr>
          <p:cNvPr id="68612" name="Rectangle 2"/>
          <p:cNvSpPr>
            <a:spLocks noGrp="1" noRot="1" noChangeAspect="1" noChangeArrowheads="1" noTextEdit="1"/>
          </p:cNvSpPr>
          <p:nvPr>
            <p:ph type="sldImg"/>
          </p:nvPr>
        </p:nvSpPr>
        <p:spPr>
          <a:ln/>
        </p:spPr>
      </p:sp>
      <p:sp>
        <p:nvSpPr>
          <p:cNvPr id="6861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pPr>
            <a:r>
              <a:rPr lang="en-US" altLang="en-US" smtClean="0">
                <a:latin typeface="Times New Roman" panose="02020603050405020304" pitchFamily="18" charset="0"/>
              </a:rPr>
              <a:t>To be effective, a good budgeting system must provide for</a:t>
            </a:r>
            <a:r>
              <a:rPr lang="en-US" altLang="en-US" u="sng" smtClean="0">
                <a:latin typeface="Times New Roman" panose="02020603050405020304" pitchFamily="18" charset="0"/>
              </a:rPr>
              <a:t> both</a:t>
            </a:r>
            <a:r>
              <a:rPr lang="en-US" altLang="en-US" smtClean="0">
                <a:latin typeface="Times New Roman" panose="02020603050405020304" pitchFamily="18" charset="0"/>
              </a:rPr>
              <a:t> planning and control. Good planning </a:t>
            </a:r>
            <a:r>
              <a:rPr lang="en-US" altLang="en-US" u="sng" smtClean="0">
                <a:latin typeface="Times New Roman" panose="02020603050405020304" pitchFamily="18" charset="0"/>
              </a:rPr>
              <a:t>without</a:t>
            </a:r>
            <a:r>
              <a:rPr lang="en-US" altLang="en-US" smtClean="0">
                <a:latin typeface="Times New Roman" panose="02020603050405020304" pitchFamily="18" charset="0"/>
              </a:rPr>
              <a:t> effective control is time wasted.</a:t>
            </a:r>
          </a:p>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187028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2AB439DE-0EC0-42F3-91EA-2F9BB5E9F6F1}" type="slidenum">
              <a:rPr lang="en-US" altLang="en-US" sz="1000">
                <a:latin typeface="Times" panose="02020603050405020304" pitchFamily="18" charset="0"/>
              </a:rPr>
              <a:pPr/>
              <a:t>4</a:t>
            </a:fld>
            <a:endParaRPr lang="en-US" altLang="en-US" sz="1000">
              <a:latin typeface="Times" panose="02020603050405020304" pitchFamily="18" charset="0"/>
            </a:endParaRPr>
          </a:p>
        </p:txBody>
      </p:sp>
      <p:sp>
        <p:nvSpPr>
          <p:cNvPr id="696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FFF54A39-8B74-4BAA-8042-5E5B8BA6D095}" type="slidenum">
              <a:rPr lang="en-US" altLang="en-US" sz="1000">
                <a:latin typeface="Times" panose="02020603050405020304" pitchFamily="18" charset="0"/>
              </a:rPr>
              <a:pPr/>
              <a:t>4</a:t>
            </a:fld>
            <a:endParaRPr lang="en-US" altLang="en-US" sz="1000">
              <a:latin typeface="Times" panose="02020603050405020304" pitchFamily="18" charset="0"/>
            </a:endParaRPr>
          </a:p>
        </p:txBody>
      </p:sp>
      <p:sp>
        <p:nvSpPr>
          <p:cNvPr id="69636" name="Rectangle 2"/>
          <p:cNvSpPr>
            <a:spLocks noGrp="1" noRot="1" noChangeAspect="1" noChangeArrowheads="1" noTextEdit="1"/>
          </p:cNvSpPr>
          <p:nvPr>
            <p:ph type="sldImg"/>
          </p:nvPr>
        </p:nvSpPr>
        <p:spPr>
          <a:ln/>
        </p:spPr>
      </p:sp>
      <p:sp>
        <p:nvSpPr>
          <p:cNvPr id="6963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Budgets </a:t>
            </a:r>
            <a:r>
              <a:rPr lang="en-US" altLang="en-US" u="sng" smtClean="0">
                <a:latin typeface="Times New Roman" panose="02020603050405020304" pitchFamily="18" charset="0"/>
              </a:rPr>
              <a:t>communicate</a:t>
            </a:r>
            <a:r>
              <a:rPr lang="en-US" altLang="en-US" smtClean="0">
                <a:latin typeface="Times New Roman" panose="02020603050405020304" pitchFamily="18" charset="0"/>
              </a:rPr>
              <a:t> management’s plans throughout the organization. Budgets force managers to </a:t>
            </a:r>
            <a:r>
              <a:rPr lang="en-US" altLang="en-US" u="sng" smtClean="0">
                <a:latin typeface="Times New Roman" panose="02020603050405020304" pitchFamily="18" charset="0"/>
              </a:rPr>
              <a:t>think about</a:t>
            </a:r>
            <a:r>
              <a:rPr lang="en-US" altLang="en-US" smtClean="0">
                <a:latin typeface="Times New Roman" panose="02020603050405020304" pitchFamily="18" charset="0"/>
              </a:rPr>
              <a:t> and plan for </a:t>
            </a:r>
            <a:r>
              <a:rPr lang="en-US" altLang="en-US" u="sng" smtClean="0">
                <a:latin typeface="Times New Roman" panose="02020603050405020304" pitchFamily="18" charset="0"/>
              </a:rPr>
              <a:t>the future</a:t>
            </a:r>
            <a:r>
              <a:rPr lang="en-US" altLang="en-US" smtClean="0">
                <a:latin typeface="Times New Roman" panose="02020603050405020304" pitchFamily="18" charset="0"/>
              </a:rPr>
              <a:t>. While our focus in this chapter is on preparing operating budgets for a one-year time frame, longer term budgets also can be very helpful to organizations from a planning standpoint. </a:t>
            </a:r>
          </a:p>
        </p:txBody>
      </p:sp>
    </p:spTree>
    <p:extLst>
      <p:ext uri="{BB962C8B-B14F-4D97-AF65-F5344CB8AC3E}">
        <p14:creationId xmlns:p14="http://schemas.microsoft.com/office/powerpoint/2010/main" val="2062731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8DD145FA-9449-4324-9C2A-3DDA0A6DDF70}" type="slidenum">
              <a:rPr lang="en-US" altLang="en-US" sz="1000">
                <a:latin typeface="Times" panose="02020603050405020304" pitchFamily="18" charset="0"/>
              </a:rPr>
              <a:pPr/>
              <a:t>5</a:t>
            </a:fld>
            <a:endParaRPr lang="en-US" altLang="en-US" sz="1000">
              <a:latin typeface="Times" panose="02020603050405020304" pitchFamily="18" charset="0"/>
            </a:endParaRPr>
          </a:p>
        </p:txBody>
      </p:sp>
      <p:sp>
        <p:nvSpPr>
          <p:cNvPr id="70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0E0E0FCB-FCA9-4B8E-A065-4AC816867AAC}" type="slidenum">
              <a:rPr lang="en-US" altLang="en-US" sz="1000">
                <a:latin typeface="Times" panose="02020603050405020304" pitchFamily="18" charset="0"/>
              </a:rPr>
              <a:pPr/>
              <a:t>5</a:t>
            </a:fld>
            <a:endParaRPr lang="en-US" altLang="en-US" sz="1000">
              <a:latin typeface="Times" panose="02020603050405020304" pitchFamily="18" charset="0"/>
            </a:endParaRPr>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100" smtClean="0">
                <a:latin typeface="Times New Roman" panose="02020603050405020304" pitchFamily="18" charset="0"/>
              </a:rPr>
              <a:t>A responsibility accounting system enables management to </a:t>
            </a:r>
            <a:r>
              <a:rPr lang="en-US" altLang="en-US" sz="1100" u="sng" smtClean="0">
                <a:latin typeface="Times New Roman" panose="02020603050405020304" pitchFamily="18" charset="0"/>
              </a:rPr>
              <a:t>react quickly</a:t>
            </a:r>
            <a:r>
              <a:rPr lang="en-US" altLang="en-US" sz="1100" smtClean="0">
                <a:latin typeface="Times New Roman" panose="02020603050405020304" pitchFamily="18" charset="0"/>
              </a:rPr>
              <a:t> to deviations from their plans and to learn from feedback obtained by comparing budgeted goals to actual results.</a:t>
            </a:r>
          </a:p>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810248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2E5CCB07-B135-4950-8D30-E5CD2AD93C71}" type="slidenum">
              <a:rPr lang="en-US" altLang="en-US" sz="1000">
                <a:latin typeface="Times" panose="02020603050405020304" pitchFamily="18" charset="0"/>
              </a:rPr>
              <a:pPr/>
              <a:t>6</a:t>
            </a:fld>
            <a:endParaRPr lang="en-US" altLang="en-US" sz="1000">
              <a:latin typeface="Times" panose="02020603050405020304" pitchFamily="18" charset="0"/>
            </a:endParaRPr>
          </a:p>
        </p:txBody>
      </p:sp>
      <p:sp>
        <p:nvSpPr>
          <p:cNvPr id="716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D455B4BE-BC20-4000-9B04-46B81328D532}" type="slidenum">
              <a:rPr lang="en-US" altLang="en-US" sz="1000">
                <a:latin typeface="Times" panose="02020603050405020304" pitchFamily="18" charset="0"/>
              </a:rPr>
              <a:pPr/>
              <a:t>6</a:t>
            </a:fld>
            <a:endParaRPr lang="en-US" altLang="en-US" sz="1000">
              <a:latin typeface="Times" panose="02020603050405020304" pitchFamily="18" charset="0"/>
            </a:endParaRPr>
          </a:p>
        </p:txBody>
      </p:sp>
      <p:sp>
        <p:nvSpPr>
          <p:cNvPr id="71684" name="Rectangle 2"/>
          <p:cNvSpPr>
            <a:spLocks noGrp="1" noRot="1" noChangeAspect="1" noChangeArrowheads="1" noTextEdit="1"/>
          </p:cNvSpPr>
          <p:nvPr>
            <p:ph type="sldImg"/>
          </p:nvPr>
        </p:nvSpPr>
        <p:spPr>
          <a:ln/>
        </p:spPr>
      </p:sp>
      <p:sp>
        <p:nvSpPr>
          <p:cNvPr id="7168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9250" lvl="3" indent="0" eaLnBrk="1" hangingPunct="1"/>
            <a:r>
              <a:rPr lang="en-US" altLang="en-US" u="sng" smtClean="0">
                <a:latin typeface="Times New Roman" panose="02020603050405020304" pitchFamily="18" charset="0"/>
              </a:rPr>
              <a:t>Operating budgets</a:t>
            </a:r>
            <a:r>
              <a:rPr lang="en-US" altLang="en-US" smtClean="0">
                <a:latin typeface="Times New Roman" panose="02020603050405020304" pitchFamily="18" charset="0"/>
              </a:rPr>
              <a:t> ordinarily cover a one-year period corresponding to a company’s fiscal year. Many companies divide their annual budget into four quarters. In this chapter we focus on one-year operating budgets. A </a:t>
            </a:r>
            <a:r>
              <a:rPr lang="en-US" altLang="en-US" u="sng" smtClean="0">
                <a:latin typeface="Times New Roman" panose="02020603050405020304" pitchFamily="18" charset="0"/>
              </a:rPr>
              <a:t>continuous or perpetual budget</a:t>
            </a:r>
            <a:r>
              <a:rPr lang="en-US" altLang="en-US" smtClean="0">
                <a:latin typeface="Times New Roman" panose="02020603050405020304" pitchFamily="18" charset="0"/>
              </a:rPr>
              <a:t> is a twelve-month budget that rolls forward one month (or quarter) as the current month (or quarter) is completed. This approach keeps managers focused on the future at least one year ahead.</a:t>
            </a:r>
          </a:p>
        </p:txBody>
      </p:sp>
    </p:spTree>
    <p:extLst>
      <p:ext uri="{BB962C8B-B14F-4D97-AF65-F5344CB8AC3E}">
        <p14:creationId xmlns:p14="http://schemas.microsoft.com/office/powerpoint/2010/main" val="4021375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058A84B3-A36D-4F59-9FE4-BEC192A46DA8}" type="slidenum">
              <a:rPr lang="en-US" altLang="en-US" sz="1000">
                <a:latin typeface="Times" panose="02020603050405020304" pitchFamily="18" charset="0"/>
              </a:rPr>
              <a:pPr/>
              <a:t>7</a:t>
            </a:fld>
            <a:endParaRPr lang="en-US" altLang="en-US" sz="1000">
              <a:latin typeface="Times" panose="02020603050405020304" pitchFamily="18" charset="0"/>
            </a:endParaRPr>
          </a:p>
        </p:txBody>
      </p:sp>
      <p:sp>
        <p:nvSpPr>
          <p:cNvPr id="727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5908FACD-7560-47D7-8804-53A19EFA326D}" type="slidenum">
              <a:rPr lang="en-US" altLang="en-US" sz="1000">
                <a:latin typeface="Times" panose="02020603050405020304" pitchFamily="18" charset="0"/>
              </a:rPr>
              <a:pPr/>
              <a:t>7</a:t>
            </a:fld>
            <a:endParaRPr lang="en-US" altLang="en-US" sz="1000">
              <a:latin typeface="Times" panose="02020603050405020304" pitchFamily="18" charset="0"/>
            </a:endParaRPr>
          </a:p>
        </p:txBody>
      </p:sp>
      <p:sp>
        <p:nvSpPr>
          <p:cNvPr id="72708" name="Rectangle 2"/>
          <p:cNvSpPr>
            <a:spLocks noGrp="1" noRot="1" noChangeAspect="1" noChangeArrowheads="1" noTextEdit="1"/>
          </p:cNvSpPr>
          <p:nvPr>
            <p:ph type="sldImg"/>
          </p:nvPr>
        </p:nvSpPr>
        <p:spPr>
          <a:ln/>
        </p:spPr>
      </p:sp>
      <p:sp>
        <p:nvSpPr>
          <p:cNvPr id="7270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Without the clear and unconditional support of top management, any budget process is bound to fail. Employees must believe that the budgets prepared are meaningful to the decision process of managers. While budgets help managers control activities, the most successful use of budgeting is to reward behavior that management is trying to encourage.</a:t>
            </a:r>
          </a:p>
        </p:txBody>
      </p:sp>
    </p:spTree>
    <p:extLst>
      <p:ext uri="{BB962C8B-B14F-4D97-AF65-F5344CB8AC3E}">
        <p14:creationId xmlns:p14="http://schemas.microsoft.com/office/powerpoint/2010/main" val="3788388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F4C54AD-3961-42E9-9AFE-7D0BCD2F1DE8}" type="slidenum">
              <a:rPr lang="en-US" altLang="en-US" sz="1000">
                <a:latin typeface="Times" panose="02020603050405020304" pitchFamily="18" charset="0"/>
              </a:rPr>
              <a:pPr/>
              <a:t>8</a:t>
            </a:fld>
            <a:endParaRPr lang="en-US" altLang="en-US" sz="1000">
              <a:latin typeface="Times" panose="02020603050405020304" pitchFamily="18" charset="0"/>
            </a:endParaRP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504E2740-268F-49A4-A619-5849A4CC3D30}" type="slidenum">
              <a:rPr lang="en-US" altLang="en-US" sz="1000">
                <a:latin typeface="Times" panose="02020603050405020304" pitchFamily="18" charset="0"/>
              </a:rPr>
              <a:pPr/>
              <a:t>8</a:t>
            </a:fld>
            <a:endParaRPr lang="en-US" altLang="en-US" sz="1000">
              <a:latin typeface="Times" panose="02020603050405020304" pitchFamily="18" charset="0"/>
            </a:endParaRPr>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master budget consists of a number of separate but </a:t>
            </a:r>
            <a:r>
              <a:rPr lang="en-US" altLang="en-US" u="sng" smtClean="0">
                <a:latin typeface="Times New Roman" panose="02020603050405020304" pitchFamily="18" charset="0"/>
              </a:rPr>
              <a:t>interdependent </a:t>
            </a:r>
            <a:r>
              <a:rPr lang="en-US" altLang="en-US" smtClean="0">
                <a:latin typeface="Times New Roman" panose="02020603050405020304" pitchFamily="18" charset="0"/>
              </a:rPr>
              <a:t>budgets. We have developed this schematic of the budgeting process to illustrate the interdependency of the various individual budgets. </a:t>
            </a:r>
          </a:p>
        </p:txBody>
      </p:sp>
    </p:spTree>
    <p:extLst>
      <p:ext uri="{BB962C8B-B14F-4D97-AF65-F5344CB8AC3E}">
        <p14:creationId xmlns:p14="http://schemas.microsoft.com/office/powerpoint/2010/main" val="2378370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49CBE524-C660-417F-8567-8CEF1FDF0B57}" type="slidenum">
              <a:rPr lang="en-US" altLang="en-US" sz="1000">
                <a:latin typeface="Times" panose="02020603050405020304" pitchFamily="18" charset="0"/>
              </a:rPr>
              <a:pPr/>
              <a:t>9</a:t>
            </a:fld>
            <a:endParaRPr lang="en-US" altLang="en-US" sz="1000">
              <a:latin typeface="Times" panose="02020603050405020304" pitchFamily="18" charset="0"/>
            </a:endParaRPr>
          </a:p>
        </p:txBody>
      </p:sp>
      <p:sp>
        <p:nvSpPr>
          <p:cNvPr id="747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ACD8449E-3D78-419D-BC9C-1B883E3A32E1}" type="slidenum">
              <a:rPr lang="en-US" altLang="en-US" sz="1000">
                <a:latin typeface="Times" panose="02020603050405020304" pitchFamily="18" charset="0"/>
              </a:rPr>
              <a:pPr/>
              <a:t>9</a:t>
            </a:fld>
            <a:endParaRPr lang="en-US" altLang="en-US" sz="1000">
              <a:latin typeface="Times" panose="02020603050405020304" pitchFamily="18" charset="0"/>
            </a:endParaRPr>
          </a:p>
        </p:txBody>
      </p:sp>
      <p:sp>
        <p:nvSpPr>
          <p:cNvPr id="74756" name="Rectangle 2"/>
          <p:cNvSpPr>
            <a:spLocks noGrp="1" noRot="1" noChangeAspect="1" noChangeArrowheads="1" noTextEdit="1"/>
          </p:cNvSpPr>
          <p:nvPr>
            <p:ph type="sldImg"/>
          </p:nvPr>
        </p:nvSpPr>
        <p:spPr>
          <a:ln/>
        </p:spPr>
      </p:sp>
      <p:sp>
        <p:nvSpPr>
          <p:cNvPr id="7475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master budget consists of a number of separate but </a:t>
            </a:r>
            <a:r>
              <a:rPr lang="en-US" altLang="en-US" u="sng" smtClean="0">
                <a:latin typeface="Times New Roman" panose="02020603050405020304" pitchFamily="18" charset="0"/>
              </a:rPr>
              <a:t>interdependent </a:t>
            </a:r>
            <a:r>
              <a:rPr lang="en-US" altLang="en-US" smtClean="0">
                <a:latin typeface="Times New Roman" panose="02020603050405020304" pitchFamily="18" charset="0"/>
              </a:rPr>
              <a:t>budgets. We have developed this schematic of the budgeting process to illustrate the interdependency of the various individual budgets. </a:t>
            </a:r>
          </a:p>
        </p:txBody>
      </p:sp>
    </p:spTree>
    <p:extLst>
      <p:ext uri="{BB962C8B-B14F-4D97-AF65-F5344CB8AC3E}">
        <p14:creationId xmlns:p14="http://schemas.microsoft.com/office/powerpoint/2010/main" val="1111501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0E041507-FE0B-4743-A151-62F3D066C8A1}" type="slidenum">
              <a:rPr lang="en-US" altLang="en-US" sz="1000">
                <a:latin typeface="Times" panose="02020603050405020304" pitchFamily="18" charset="0"/>
              </a:rPr>
              <a:pPr/>
              <a:t>10</a:t>
            </a:fld>
            <a:endParaRPr lang="en-US" altLang="en-US" sz="1000">
              <a:latin typeface="Times" panose="02020603050405020304" pitchFamily="18" charset="0"/>
            </a:endParaRPr>
          </a:p>
        </p:txBody>
      </p:sp>
      <p:sp>
        <p:nvSpPr>
          <p:cNvPr id="757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3497480B-4705-426B-9D2D-22E853C660D3}" type="slidenum">
              <a:rPr lang="en-US" altLang="en-US" sz="1000">
                <a:latin typeface="Times" panose="02020603050405020304" pitchFamily="18" charset="0"/>
              </a:rPr>
              <a:pPr/>
              <a:t>10</a:t>
            </a:fld>
            <a:endParaRPr lang="en-US" altLang="en-US" sz="1000">
              <a:latin typeface="Times" panose="02020603050405020304" pitchFamily="18" charset="0"/>
            </a:endParaRPr>
          </a:p>
        </p:txBody>
      </p:sp>
      <p:sp>
        <p:nvSpPr>
          <p:cNvPr id="75780" name="Rectangle 2"/>
          <p:cNvSpPr>
            <a:spLocks noGrp="1" noRot="1" noChangeAspect="1" noChangeArrowheads="1" noTextEdit="1"/>
          </p:cNvSpPr>
          <p:nvPr>
            <p:ph type="sldImg"/>
          </p:nvPr>
        </p:nvSpPr>
        <p:spPr>
          <a:ln/>
        </p:spPr>
      </p:sp>
      <p:sp>
        <p:nvSpPr>
          <p:cNvPr id="7578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marketing department has developed the following information that will be used to prepare a budget for the quarter ending June 30</a:t>
            </a:r>
            <a:r>
              <a:rPr lang="en-US" altLang="en-US" baseline="30000" smtClean="0">
                <a:latin typeface="Times New Roman" panose="02020603050405020304" pitchFamily="18" charset="0"/>
              </a:rPr>
              <a:t>th</a:t>
            </a:r>
            <a:r>
              <a:rPr lang="en-US" altLang="en-US" smtClean="0">
                <a:latin typeface="Times New Roman" panose="02020603050405020304" pitchFamily="18" charset="0"/>
              </a:rPr>
              <a:t>.</a:t>
            </a:r>
          </a:p>
        </p:txBody>
      </p:sp>
    </p:spTree>
    <p:extLst>
      <p:ext uri="{BB962C8B-B14F-4D97-AF65-F5344CB8AC3E}">
        <p14:creationId xmlns:p14="http://schemas.microsoft.com/office/powerpoint/2010/main" val="2121409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81DA7887-075B-4070-B5BA-1740B57039A3}" type="slidenum">
              <a:rPr lang="en-US" altLang="en-US" sz="1000">
                <a:latin typeface="Times" panose="02020603050405020304" pitchFamily="18" charset="0"/>
              </a:rPr>
              <a:pPr/>
              <a:t>11</a:t>
            </a:fld>
            <a:endParaRPr lang="en-US" altLang="en-US" sz="1000">
              <a:latin typeface="Times" panose="02020603050405020304" pitchFamily="18" charset="0"/>
            </a:endParaRPr>
          </a:p>
        </p:txBody>
      </p:sp>
      <p:sp>
        <p:nvSpPr>
          <p:cNvPr id="768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1F72BC15-5862-4F04-A91A-520216D54917}" type="slidenum">
              <a:rPr lang="en-US" altLang="en-US" sz="1000">
                <a:latin typeface="Times" panose="02020603050405020304" pitchFamily="18" charset="0"/>
              </a:rPr>
              <a:pPr/>
              <a:t>11</a:t>
            </a:fld>
            <a:endParaRPr lang="en-US" altLang="en-US" sz="1000">
              <a:latin typeface="Times" panose="02020603050405020304" pitchFamily="18" charset="0"/>
            </a:endParaRPr>
          </a:p>
        </p:txBody>
      </p:sp>
      <p:sp>
        <p:nvSpPr>
          <p:cNvPr id="76804" name="Rectangle 2"/>
          <p:cNvSpPr>
            <a:spLocks noGrp="1" noRot="1" noChangeAspect="1" noChangeArrowheads="1" noTextEdit="1"/>
          </p:cNvSpPr>
          <p:nvPr>
            <p:ph type="sldImg"/>
          </p:nvPr>
        </p:nvSpPr>
        <p:spPr>
          <a:ln/>
        </p:spPr>
      </p:sp>
      <p:sp>
        <p:nvSpPr>
          <p:cNvPr id="7680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Royal sells only one product and that product has a selling price of ten dollars per unit. To calculate the total sales in dollars for any period we multiply the projected sales in units times the unit selling price. As you can see, for the quarter ended June 30</a:t>
            </a:r>
            <a:r>
              <a:rPr lang="en-US" altLang="en-US" baseline="30000" smtClean="0">
                <a:latin typeface="Times New Roman" panose="02020603050405020304" pitchFamily="18" charset="0"/>
              </a:rPr>
              <a:t>th</a:t>
            </a:r>
            <a:r>
              <a:rPr lang="en-US" altLang="en-US" smtClean="0">
                <a:latin typeface="Times New Roman" panose="02020603050405020304" pitchFamily="18" charset="0"/>
              </a:rPr>
              <a:t>, Royal forecasts unit sales of one hundred thousand and total sales revenue of one million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Once we complete the sales budget, we can move on to the expected cash collections from sales.</a:t>
            </a:r>
          </a:p>
        </p:txBody>
      </p:sp>
    </p:spTree>
    <p:extLst>
      <p:ext uri="{BB962C8B-B14F-4D97-AF65-F5344CB8AC3E}">
        <p14:creationId xmlns:p14="http://schemas.microsoft.com/office/powerpoint/2010/main" val="1203973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EC8CB53-92C5-465D-8436-9477E0211486}" type="slidenum">
              <a:rPr lang="en-US" altLang="en-US" sz="1000">
                <a:latin typeface="Times" panose="02020603050405020304" pitchFamily="18" charset="0"/>
              </a:rPr>
              <a:pPr/>
              <a:t>12</a:t>
            </a:fld>
            <a:endParaRPr lang="en-US" altLang="en-US" sz="1000">
              <a:latin typeface="Times" panose="02020603050405020304" pitchFamily="18" charset="0"/>
            </a:endParaRPr>
          </a:p>
        </p:txBody>
      </p:sp>
      <p:sp>
        <p:nvSpPr>
          <p:cNvPr id="778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BECEAA5A-CD2E-459C-8481-0D57F048653D}" type="slidenum">
              <a:rPr lang="en-US" altLang="en-US" sz="1000">
                <a:latin typeface="Times" panose="02020603050405020304" pitchFamily="18" charset="0"/>
              </a:rPr>
              <a:pPr/>
              <a:t>12</a:t>
            </a:fld>
            <a:endParaRPr lang="en-US" altLang="en-US" sz="1000">
              <a:latin typeface="Times" panose="02020603050405020304" pitchFamily="18" charset="0"/>
            </a:endParaRPr>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All sales at Royal are made on account. The company collects seventy percent of the sales revenue in the month of sale, twenty five percent in the following month, and estimates that five percent of all credit sales will prove uncollectible.</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At the start of the quarter Royal had thirty thousand dollars in accounts receivable that were deemed to be fully collectible.</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Let’s prepare the budget of expected cash collections on sales.</a:t>
            </a:r>
          </a:p>
        </p:txBody>
      </p:sp>
    </p:spTree>
    <p:extLst>
      <p:ext uri="{BB962C8B-B14F-4D97-AF65-F5344CB8AC3E}">
        <p14:creationId xmlns:p14="http://schemas.microsoft.com/office/powerpoint/2010/main" val="2118218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F73D78A-F57E-49BA-9617-0678B95F2278}" type="slidenum">
              <a:rPr lang="en-US" altLang="en-US" sz="1000">
                <a:latin typeface="Times" panose="02020603050405020304" pitchFamily="18" charset="0"/>
              </a:rPr>
              <a:pPr/>
              <a:t>13</a:t>
            </a:fld>
            <a:endParaRPr lang="en-US" altLang="en-US" sz="1000">
              <a:latin typeface="Times" panose="02020603050405020304" pitchFamily="18" charset="0"/>
            </a:endParaRPr>
          </a:p>
        </p:txBody>
      </p:sp>
      <p:sp>
        <p:nvSpPr>
          <p:cNvPr id="788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26A1191D-707F-496E-A1AF-1C99513DB1D9}" type="slidenum">
              <a:rPr lang="en-US" altLang="en-US" sz="1000">
                <a:latin typeface="Times" panose="02020603050405020304" pitchFamily="18" charset="0"/>
              </a:rPr>
              <a:pPr/>
              <a:t>13</a:t>
            </a:fld>
            <a:endParaRPr lang="en-US" altLang="en-US" sz="1000">
              <a:latin typeface="Times" panose="02020603050405020304" pitchFamily="18" charset="0"/>
            </a:endParaRPr>
          </a:p>
        </p:txBody>
      </p:sp>
      <p:sp>
        <p:nvSpPr>
          <p:cNvPr id="78852" name="Rectangle 2"/>
          <p:cNvSpPr>
            <a:spLocks noGrp="1" noRot="1" noChangeAspect="1" noChangeArrowheads="1" noTextEdit="1"/>
          </p:cNvSpPr>
          <p:nvPr>
            <p:ph type="sldImg"/>
          </p:nvPr>
        </p:nvSpPr>
        <p:spPr>
          <a:ln/>
        </p:spPr>
      </p:sp>
      <p:sp>
        <p:nvSpPr>
          <p:cNvPr id="7885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expect to collect all thirty thousand dollars in accounts receivable during the month of April.</a:t>
            </a:r>
          </a:p>
        </p:txBody>
      </p:sp>
    </p:spTree>
    <p:extLst>
      <p:ext uri="{BB962C8B-B14F-4D97-AF65-F5344CB8AC3E}">
        <p14:creationId xmlns:p14="http://schemas.microsoft.com/office/powerpoint/2010/main" val="1314931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8700EB63-8FA2-49CA-8BCE-D7760D8AF17E}" type="slidenum">
              <a:rPr lang="en-US" altLang="en-US" sz="1000">
                <a:latin typeface="Times" panose="02020603050405020304" pitchFamily="18" charset="0"/>
              </a:rPr>
              <a:pPr/>
              <a:t>14</a:t>
            </a:fld>
            <a:endParaRPr lang="en-US" altLang="en-US" sz="1000">
              <a:latin typeface="Times" panose="02020603050405020304" pitchFamily="18" charset="0"/>
            </a:endParaRPr>
          </a:p>
        </p:txBody>
      </p:sp>
      <p:sp>
        <p:nvSpPr>
          <p:cNvPr id="798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B0010F6B-9B0E-4358-A81A-4122C5D42315}" type="slidenum">
              <a:rPr lang="en-US" altLang="en-US" sz="1000">
                <a:latin typeface="Times" panose="02020603050405020304" pitchFamily="18" charset="0"/>
              </a:rPr>
              <a:pPr/>
              <a:t>14</a:t>
            </a:fld>
            <a:endParaRPr lang="en-US" altLang="en-US" sz="1000">
              <a:latin typeface="Times" panose="02020603050405020304" pitchFamily="18" charset="0"/>
            </a:endParaRPr>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In addition to the thirty thousand dollars, we expect to collect seventy percent of the project sales for April of two hundred thousand dollars. So we will collect another one hundred forty thousand dollars in April. Notice that twenty-five percent of April projected sales will be collected in May. Fifty thousand dollars of April sales will be collected in May.</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277756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11128984-3AAE-432B-B262-F2DB02751995}" type="slidenum">
              <a:rPr lang="en-US" altLang="en-US" sz="1000">
                <a:latin typeface="Times" panose="02020603050405020304" pitchFamily="18" charset="0"/>
              </a:rPr>
              <a:pPr/>
              <a:t>15</a:t>
            </a:fld>
            <a:endParaRPr lang="en-US" altLang="en-US" sz="1000">
              <a:latin typeface="Times" panose="02020603050405020304" pitchFamily="18" charset="0"/>
            </a:endParaRPr>
          </a:p>
        </p:txBody>
      </p:sp>
      <p:sp>
        <p:nvSpPr>
          <p:cNvPr id="808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97E24EAC-9354-4B71-B10A-EF95F225C078}" type="slidenum">
              <a:rPr lang="en-US" altLang="en-US" sz="1000">
                <a:latin typeface="Times" panose="02020603050405020304" pitchFamily="18" charset="0"/>
              </a:rPr>
              <a:pPr/>
              <a:t>15</a:t>
            </a:fld>
            <a:endParaRPr lang="en-US" altLang="en-US" sz="1000">
              <a:latin typeface="Times" panose="02020603050405020304" pitchFamily="18" charset="0"/>
            </a:endParaRPr>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follow a similar procedure for the month of May. Seventy percent of May projected sales will be collected in May. This amounts to three hundred fifty thousand dollars. </a:t>
            </a:r>
          </a:p>
          <a:p>
            <a:pPr eaLnBrk="1" hangingPunct="1"/>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Can you complete the final month of June to get the total expected cash collections for the quarter?</a:t>
            </a:r>
          </a:p>
        </p:txBody>
      </p:sp>
    </p:spTree>
    <p:extLst>
      <p:ext uri="{BB962C8B-B14F-4D97-AF65-F5344CB8AC3E}">
        <p14:creationId xmlns:p14="http://schemas.microsoft.com/office/powerpoint/2010/main" val="3406335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62CE89CE-A6E3-4840-B46F-A0E10A2BEB33}" type="slidenum">
              <a:rPr lang="en-US" altLang="en-US" sz="1000">
                <a:latin typeface="Times" panose="02020603050405020304" pitchFamily="18" charset="0"/>
              </a:rPr>
              <a:pPr/>
              <a:t>16</a:t>
            </a:fld>
            <a:endParaRPr lang="en-US" altLang="en-US" sz="1000">
              <a:latin typeface="Times" panose="02020603050405020304" pitchFamily="18" charset="0"/>
            </a:endParaRPr>
          </a:p>
        </p:txBody>
      </p:sp>
      <p:sp>
        <p:nvSpPr>
          <p:cNvPr id="819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4C1C2DED-0969-4AE5-B93C-101785E4579A}" type="slidenum">
              <a:rPr lang="en-US" altLang="en-US" sz="1000">
                <a:latin typeface="Times" panose="02020603050405020304" pitchFamily="18" charset="0"/>
              </a:rPr>
              <a:pPr/>
              <a:t>16</a:t>
            </a:fld>
            <a:endParaRPr lang="en-US" altLang="en-US" sz="1000">
              <a:latin typeface="Times" panose="02020603050405020304" pitchFamily="18" charset="0"/>
            </a:endParaRPr>
          </a:p>
        </p:txBody>
      </p:sp>
      <p:sp>
        <p:nvSpPr>
          <p:cNvPr id="81924" name="Rectangle 2"/>
          <p:cNvSpPr>
            <a:spLocks noGrp="1" noRot="1" noChangeAspect="1" noChangeArrowheads="1" noTextEdit="1"/>
          </p:cNvSpPr>
          <p:nvPr>
            <p:ph type="sldImg"/>
          </p:nvPr>
        </p:nvSpPr>
        <p:spPr>
          <a:ln/>
        </p:spPr>
      </p:sp>
      <p:sp>
        <p:nvSpPr>
          <p:cNvPr id="8192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expect to collect two hundred ten thousand dollars from June sales in the month of June. When we carry all the cash collections to the Quarter column, you can see that we expect to collect nine hundred five thousand dollars for the quarter.</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Now let’s turn our attention to the production budget.</a:t>
            </a:r>
          </a:p>
        </p:txBody>
      </p:sp>
    </p:spTree>
    <p:extLst>
      <p:ext uri="{BB962C8B-B14F-4D97-AF65-F5344CB8AC3E}">
        <p14:creationId xmlns:p14="http://schemas.microsoft.com/office/powerpoint/2010/main" val="1592723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CAF8991A-F756-4239-9167-72874175362F}" type="slidenum">
              <a:rPr lang="en-US" altLang="en-US" sz="1000">
                <a:latin typeface="Times" panose="02020603050405020304" pitchFamily="18" charset="0"/>
              </a:rPr>
              <a:pPr/>
              <a:t>17</a:t>
            </a:fld>
            <a:endParaRPr lang="en-US" altLang="en-US" sz="1000">
              <a:latin typeface="Times" panose="02020603050405020304" pitchFamily="18" charset="0"/>
            </a:endParaRPr>
          </a:p>
        </p:txBody>
      </p:sp>
      <p:sp>
        <p:nvSpPr>
          <p:cNvPr id="829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CE75BEFC-0440-43C1-9DD5-F096EA9041D9}" type="slidenum">
              <a:rPr lang="en-US" altLang="en-US" sz="1000">
                <a:latin typeface="Times" panose="02020603050405020304" pitchFamily="18" charset="0"/>
              </a:rPr>
              <a:pPr/>
              <a:t>17</a:t>
            </a:fld>
            <a:endParaRPr lang="en-US" altLang="en-US" sz="1000">
              <a:latin typeface="Times" panose="02020603050405020304" pitchFamily="18" charset="0"/>
            </a:endParaRPr>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After we have budgeted our sales and expected cash collection, we must make sure the our production is adequate to meet the forecasted sales and provide a sufficient ending inventory. We need inventory on hand at the end of the period to minimize the likelihood of an inventory stock-out.</a:t>
            </a:r>
          </a:p>
        </p:txBody>
      </p:sp>
    </p:spTree>
    <p:extLst>
      <p:ext uri="{BB962C8B-B14F-4D97-AF65-F5344CB8AC3E}">
        <p14:creationId xmlns:p14="http://schemas.microsoft.com/office/powerpoint/2010/main" val="3306976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71D225D8-7C85-426F-81AD-C320073A7CAF}" type="slidenum">
              <a:rPr lang="en-US" altLang="en-US" sz="1000">
                <a:latin typeface="Times" panose="02020603050405020304" pitchFamily="18" charset="0"/>
              </a:rPr>
              <a:pPr/>
              <a:t>18</a:t>
            </a:fld>
            <a:endParaRPr lang="en-US" altLang="en-US" sz="1000">
              <a:latin typeface="Times" panose="02020603050405020304" pitchFamily="18" charset="0"/>
            </a:endParaRPr>
          </a:p>
        </p:txBody>
      </p:sp>
      <p:sp>
        <p:nvSpPr>
          <p:cNvPr id="83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A8ACDB64-2FDC-43F4-8AE4-ECDA939C0AEF}" type="slidenum">
              <a:rPr lang="en-US" altLang="en-US" sz="1000">
                <a:latin typeface="Times" panose="02020603050405020304" pitchFamily="18" charset="0"/>
              </a:rPr>
              <a:pPr/>
              <a:t>18</a:t>
            </a:fld>
            <a:endParaRPr lang="en-US" altLang="en-US" sz="1000">
              <a:latin typeface="Times" panose="02020603050405020304" pitchFamily="18" charset="0"/>
            </a:endParaRPr>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management at Royal wants to minimize the probability of a </a:t>
            </a:r>
            <a:r>
              <a:rPr lang="en-US" altLang="en-US" u="sng" smtClean="0">
                <a:latin typeface="Times New Roman" panose="02020603050405020304" pitchFamily="18" charset="0"/>
              </a:rPr>
              <a:t>stock out</a:t>
            </a:r>
            <a:r>
              <a:rPr lang="en-US" altLang="en-US" smtClean="0">
                <a:latin typeface="Times New Roman" panose="02020603050405020304" pitchFamily="18" charset="0"/>
              </a:rPr>
              <a:t> of inventory items. A policy has been implemented that requires the company to maintain ending inventory of twenty percent of the following month’s budgeted sales. At the beginning of the quarter, Royal had four thousand units in inventory.</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Let’s get started on the production budget.</a:t>
            </a:r>
          </a:p>
        </p:txBody>
      </p:sp>
    </p:spTree>
    <p:extLst>
      <p:ext uri="{BB962C8B-B14F-4D97-AF65-F5344CB8AC3E}">
        <p14:creationId xmlns:p14="http://schemas.microsoft.com/office/powerpoint/2010/main" val="1163995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52B75049-D895-4EE2-B4A2-8B20E463B8E5}" type="slidenum">
              <a:rPr lang="en-US" altLang="en-US" sz="1000">
                <a:latin typeface="Times" panose="02020603050405020304" pitchFamily="18" charset="0"/>
              </a:rPr>
              <a:pPr/>
              <a:t>19</a:t>
            </a:fld>
            <a:endParaRPr lang="en-US" altLang="en-US" sz="1000">
              <a:latin typeface="Times" panose="02020603050405020304" pitchFamily="18" charset="0"/>
            </a:endParaRPr>
          </a:p>
        </p:txBody>
      </p:sp>
      <p:sp>
        <p:nvSpPr>
          <p:cNvPr id="849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06876B27-EFB7-4C5C-B0DF-1D4C2E2CEAE8}" type="slidenum">
              <a:rPr lang="en-US" altLang="en-US" sz="1000">
                <a:latin typeface="Times" panose="02020603050405020304" pitchFamily="18" charset="0"/>
              </a:rPr>
              <a:pPr/>
              <a:t>19</a:t>
            </a:fld>
            <a:endParaRPr lang="en-US" altLang="en-US" sz="1000">
              <a:latin typeface="Times" panose="02020603050405020304" pitchFamily="18" charset="0"/>
            </a:endParaRPr>
          </a:p>
        </p:txBody>
      </p:sp>
      <p:sp>
        <p:nvSpPr>
          <p:cNvPr id="84996" name="Rectangle 2"/>
          <p:cNvSpPr>
            <a:spLocks noGrp="1" noRot="1" noChangeAspect="1" noChangeArrowheads="1" noTextEdit="1"/>
          </p:cNvSpPr>
          <p:nvPr>
            <p:ph type="sldImg"/>
          </p:nvPr>
        </p:nvSpPr>
        <p:spPr>
          <a:ln/>
        </p:spPr>
      </p:sp>
      <p:sp>
        <p:nvSpPr>
          <p:cNvPr id="849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start our production budget with the budgeted sales in units.</a:t>
            </a:r>
          </a:p>
        </p:txBody>
      </p:sp>
    </p:spTree>
    <p:extLst>
      <p:ext uri="{BB962C8B-B14F-4D97-AF65-F5344CB8AC3E}">
        <p14:creationId xmlns:p14="http://schemas.microsoft.com/office/powerpoint/2010/main" val="2634708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8364AB8A-44A1-4D37-8ADA-8FBA3A2D80BD}" type="slidenum">
              <a:rPr lang="en-US" altLang="en-US" sz="1000">
                <a:latin typeface="Times" panose="02020603050405020304" pitchFamily="18" charset="0"/>
              </a:rPr>
              <a:pPr/>
              <a:t>20</a:t>
            </a:fld>
            <a:endParaRPr lang="en-US" altLang="en-US" sz="1000">
              <a:latin typeface="Times" panose="02020603050405020304" pitchFamily="18" charset="0"/>
            </a:endParaRPr>
          </a:p>
        </p:txBody>
      </p:sp>
      <p:sp>
        <p:nvSpPr>
          <p:cNvPr id="860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79884BCA-6401-46FE-9185-46BFDCA7CB25}" type="slidenum">
              <a:rPr lang="en-US" altLang="en-US" sz="1000">
                <a:latin typeface="Times" panose="02020603050405020304" pitchFamily="18" charset="0"/>
              </a:rPr>
              <a:pPr/>
              <a:t>20</a:t>
            </a:fld>
            <a:endParaRPr lang="en-US" altLang="en-US" sz="1000">
              <a:latin typeface="Times" panose="02020603050405020304" pitchFamily="18" charset="0"/>
            </a:endParaRPr>
          </a:p>
        </p:txBody>
      </p:sp>
      <p:sp>
        <p:nvSpPr>
          <p:cNvPr id="86020" name="Rectangle 2"/>
          <p:cNvSpPr>
            <a:spLocks noGrp="1" noRot="1" noChangeAspect="1" noChangeArrowheads="1" noTextEdit="1"/>
          </p:cNvSpPr>
          <p:nvPr>
            <p:ph type="sldImg"/>
          </p:nvPr>
        </p:nvSpPr>
        <p:spPr>
          <a:ln/>
        </p:spPr>
      </p:sp>
      <p:sp>
        <p:nvSpPr>
          <p:cNvPr id="8602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Part I</a:t>
            </a:r>
          </a:p>
          <a:p>
            <a:pPr eaLnBrk="1" hangingPunct="1"/>
            <a:r>
              <a:rPr lang="en-US" altLang="en-US" smtClean="0">
                <a:latin typeface="Times New Roman" panose="02020603050405020304" pitchFamily="18" charset="0"/>
              </a:rPr>
              <a:t>Here is the completed production budget for April. Let’s see how we put the budget together. We start the monthly budget with projected sales in units for the month. These numbers come from our sales budget.</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Part II</a:t>
            </a:r>
            <a:br>
              <a:rPr lang="en-US" altLang="en-US" smtClean="0">
                <a:latin typeface="Times New Roman" panose="02020603050405020304" pitchFamily="18" charset="0"/>
              </a:rPr>
            </a:br>
            <a:r>
              <a:rPr lang="en-US" altLang="en-US" smtClean="0">
                <a:latin typeface="Times New Roman" panose="02020603050405020304" pitchFamily="18" charset="0"/>
              </a:rPr>
              <a:t>The desired ending inventory is recognition of management’s policy against stock-out of inventory. We determine the number of units by multiplying May’s projected unit sales times the twenty percent established by management as part of its policy. We add the desired ending inventory in units to the projected sales to get our total unit needs for the month.</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Part III</a:t>
            </a:r>
            <a:br>
              <a:rPr lang="en-US" altLang="en-US" smtClean="0">
                <a:latin typeface="Times New Roman" panose="02020603050405020304" pitchFamily="18" charset="0"/>
              </a:rPr>
            </a:br>
            <a:r>
              <a:rPr lang="en-US" altLang="en-US" smtClean="0">
                <a:latin typeface="Times New Roman" panose="02020603050405020304" pitchFamily="18" charset="0"/>
              </a:rPr>
              <a:t>Finally, we subtract the current periods inventory. In our case, Royal had four thousand units in inventory at the end of March. We have now calculated our required production for the month of April.</a:t>
            </a:r>
          </a:p>
        </p:txBody>
      </p:sp>
    </p:spTree>
    <p:extLst>
      <p:ext uri="{BB962C8B-B14F-4D97-AF65-F5344CB8AC3E}">
        <p14:creationId xmlns:p14="http://schemas.microsoft.com/office/powerpoint/2010/main" val="3754695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F4A73A89-8D54-47A5-95BB-8F2D1CD3CE4A}" type="slidenum">
              <a:rPr lang="en-US" altLang="en-US" sz="1000">
                <a:latin typeface="Times" panose="02020603050405020304" pitchFamily="18" charset="0"/>
              </a:rPr>
              <a:pPr/>
              <a:t>21</a:t>
            </a:fld>
            <a:endParaRPr lang="en-US" altLang="en-US" sz="1000">
              <a:latin typeface="Times" panose="02020603050405020304" pitchFamily="18" charset="0"/>
            </a:endParaRPr>
          </a:p>
        </p:txBody>
      </p:sp>
      <p:sp>
        <p:nvSpPr>
          <p:cNvPr id="870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74FBC3CB-E8D2-457A-98C2-B0D9FBBA6814}" type="slidenum">
              <a:rPr lang="en-US" altLang="en-US" sz="1000">
                <a:latin typeface="Times" panose="02020603050405020304" pitchFamily="18" charset="0"/>
              </a:rPr>
              <a:pPr/>
              <a:t>21</a:t>
            </a:fld>
            <a:endParaRPr lang="en-US" altLang="en-US" sz="1000">
              <a:latin typeface="Times" panose="02020603050405020304" pitchFamily="18" charset="0"/>
            </a:endParaRPr>
          </a:p>
        </p:txBody>
      </p:sp>
      <p:sp>
        <p:nvSpPr>
          <p:cNvPr id="87044" name="Rectangle 2"/>
          <p:cNvSpPr>
            <a:spLocks noGrp="1" noRot="1" noChangeAspect="1" noChangeArrowheads="1" noTextEdit="1"/>
          </p:cNvSpPr>
          <p:nvPr>
            <p:ph type="sldImg"/>
          </p:nvPr>
        </p:nvSpPr>
        <p:spPr>
          <a:ln/>
        </p:spPr>
      </p:sp>
      <p:sp>
        <p:nvSpPr>
          <p:cNvPr id="8704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Notice that the desired ending inventory for April becomes the beginning inventory for May.</a:t>
            </a:r>
          </a:p>
          <a:p>
            <a:pPr eaLnBrk="1" hangingPunct="1"/>
            <a:endParaRPr lang="en-US" altLang="en-US" smtClean="0">
              <a:latin typeface="Times New Roman" panose="02020603050405020304" pitchFamily="18" charset="0"/>
            </a:endParaRPr>
          </a:p>
          <a:p>
            <a:pPr eaLnBrk="1" hangingPunct="1"/>
            <a:r>
              <a:rPr lang="en-US" altLang="en-US" smtClean="0">
                <a:latin typeface="Times New Roman" panose="02020603050405020304" pitchFamily="18" charset="0"/>
              </a:rPr>
              <a:t>Now let’s complete the schedule.</a:t>
            </a:r>
          </a:p>
        </p:txBody>
      </p:sp>
    </p:spTree>
    <p:extLst>
      <p:ext uri="{BB962C8B-B14F-4D97-AF65-F5344CB8AC3E}">
        <p14:creationId xmlns:p14="http://schemas.microsoft.com/office/powerpoint/2010/main" val="887039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45E6A157-CE06-4429-B4BD-A3CD7E4DC2C8}" type="slidenum">
              <a:rPr lang="en-US" altLang="en-US" sz="1000">
                <a:latin typeface="Times" panose="02020603050405020304" pitchFamily="18" charset="0"/>
              </a:rPr>
              <a:pPr/>
              <a:t>22</a:t>
            </a:fld>
            <a:endParaRPr lang="en-US" altLang="en-US" sz="1000">
              <a:latin typeface="Times" panose="02020603050405020304" pitchFamily="18" charset="0"/>
            </a:endParaRPr>
          </a:p>
        </p:txBody>
      </p:sp>
      <p:sp>
        <p:nvSpPr>
          <p:cNvPr id="880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BD6D1C5D-B429-473D-9AB8-A8DAB24FFE93}" type="slidenum">
              <a:rPr lang="en-US" altLang="en-US" sz="1000">
                <a:latin typeface="Times" panose="02020603050405020304" pitchFamily="18" charset="0"/>
              </a:rPr>
              <a:pPr/>
              <a:t>22</a:t>
            </a:fld>
            <a:endParaRPr lang="en-US" altLang="en-US" sz="1000">
              <a:latin typeface="Times" panose="02020603050405020304" pitchFamily="18" charset="0"/>
            </a:endParaRPr>
          </a:p>
        </p:txBody>
      </p:sp>
      <p:sp>
        <p:nvSpPr>
          <p:cNvPr id="88068" name="Rectangle 2"/>
          <p:cNvSpPr>
            <a:spLocks noGrp="1" noRot="1" noChangeAspect="1" noChangeArrowheads="1" noTextEdit="1"/>
          </p:cNvSpPr>
          <p:nvPr>
            <p:ph type="sldImg"/>
          </p:nvPr>
        </p:nvSpPr>
        <p:spPr>
          <a:ln/>
        </p:spPr>
      </p:sp>
      <p:sp>
        <p:nvSpPr>
          <p:cNvPr id="8806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Part I</a:t>
            </a:r>
            <a:br>
              <a:rPr lang="en-US" altLang="en-US" smtClean="0">
                <a:latin typeface="Times New Roman" panose="02020603050405020304" pitchFamily="18" charset="0"/>
              </a:rPr>
            </a:br>
            <a:r>
              <a:rPr lang="en-US" altLang="en-US" smtClean="0">
                <a:latin typeface="Times New Roman" panose="02020603050405020304" pitchFamily="18" charset="0"/>
              </a:rPr>
              <a:t>We have assumed an ending inventory on June 30</a:t>
            </a:r>
            <a:r>
              <a:rPr lang="en-US" altLang="en-US" baseline="30000" smtClean="0">
                <a:latin typeface="Times New Roman" panose="02020603050405020304" pitchFamily="18" charset="0"/>
              </a:rPr>
              <a:t>th</a:t>
            </a:r>
            <a:r>
              <a:rPr lang="en-US" altLang="en-US" smtClean="0">
                <a:latin typeface="Times New Roman" panose="02020603050405020304" pitchFamily="18" charset="0"/>
              </a:rPr>
              <a:t> of five thousand units.</a:t>
            </a:r>
            <a:br>
              <a:rPr lang="en-US" altLang="en-US" smtClean="0">
                <a:latin typeface="Times New Roman" panose="02020603050405020304" pitchFamily="18" charset="0"/>
              </a:rPr>
            </a:br>
            <a:r>
              <a:rPr lang="en-US" altLang="en-US" smtClean="0">
                <a:latin typeface="Times New Roman" panose="02020603050405020304" pitchFamily="18" charset="0"/>
              </a:rPr>
              <a:t>If you refer back to the sales data, July sales units are estimated to be twenty-five thousand, and twenty percent of twenty-five thousand equals five thousand units.</a:t>
            </a:r>
            <a:br>
              <a:rPr lang="en-US" altLang="en-US" smtClean="0">
                <a:latin typeface="Times New Roman" panose="02020603050405020304" pitchFamily="18" charset="0"/>
              </a:rPr>
            </a:br>
            <a:r>
              <a:rPr lang="en-US" altLang="en-US" smtClean="0">
                <a:latin typeface="Times New Roman" panose="02020603050405020304" pitchFamily="18" charset="0"/>
              </a:rPr>
              <a:t>Part II</a:t>
            </a:r>
            <a:br>
              <a:rPr lang="en-US" altLang="en-US" smtClean="0">
                <a:latin typeface="Times New Roman" panose="02020603050405020304" pitchFamily="18" charset="0"/>
              </a:rPr>
            </a:br>
            <a:r>
              <a:rPr lang="en-US" altLang="en-US" smtClean="0">
                <a:latin typeface="Times New Roman" panose="02020603050405020304" pitchFamily="18" charset="0"/>
              </a:rPr>
              <a:t>The ending inventory at June 30</a:t>
            </a:r>
            <a:r>
              <a:rPr lang="en-US" altLang="en-US" baseline="30000" smtClean="0">
                <a:latin typeface="Times New Roman" panose="02020603050405020304" pitchFamily="18" charset="0"/>
              </a:rPr>
              <a:t>th</a:t>
            </a:r>
            <a:r>
              <a:rPr lang="en-US" altLang="en-US" smtClean="0">
                <a:latin typeface="Times New Roman" panose="02020603050405020304" pitchFamily="18" charset="0"/>
              </a:rPr>
              <a:t> becomes the ending inventory for the quarter.</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Part III</a:t>
            </a:r>
            <a:br>
              <a:rPr lang="en-US" altLang="en-US" smtClean="0">
                <a:latin typeface="Times New Roman" panose="02020603050405020304" pitchFamily="18" charset="0"/>
              </a:rPr>
            </a:br>
            <a:r>
              <a:rPr lang="en-US" altLang="en-US" smtClean="0">
                <a:latin typeface="Times New Roman" panose="02020603050405020304" pitchFamily="18" charset="0"/>
              </a:rPr>
              <a:t>The beginning inventory comes from the March 31</a:t>
            </a:r>
            <a:r>
              <a:rPr lang="en-US" altLang="en-US" baseline="30000" smtClean="0">
                <a:latin typeface="Times New Roman" panose="02020603050405020304" pitchFamily="18" charset="0"/>
              </a:rPr>
              <a:t>st</a:t>
            </a:r>
            <a:r>
              <a:rPr lang="en-US" altLang="en-US" smtClean="0">
                <a:latin typeface="Times New Roman" panose="02020603050405020304" pitchFamily="18" charset="0"/>
              </a:rPr>
              <a:t> inventory of four thousand units. Be careful that you don’t just carry the six thousand units at the beginning of June to the beginning inventory for the quarter column. It is a common mistake.</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For the quarter we will need to produce one hundred one thousand units to meet our sales and inventory goals. Now that we know our required production, let’s look at the direct materials budget.</a:t>
            </a:r>
          </a:p>
        </p:txBody>
      </p:sp>
    </p:spTree>
    <p:extLst>
      <p:ext uri="{BB962C8B-B14F-4D97-AF65-F5344CB8AC3E}">
        <p14:creationId xmlns:p14="http://schemas.microsoft.com/office/powerpoint/2010/main" val="505567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6C36BFF0-9AB3-497F-B464-D658BAA1EA2C}" type="slidenum">
              <a:rPr lang="en-US" altLang="en-US" sz="1000">
                <a:latin typeface="Times" panose="02020603050405020304" pitchFamily="18" charset="0"/>
              </a:rPr>
              <a:pPr/>
              <a:t>23</a:t>
            </a:fld>
            <a:endParaRPr lang="en-US" altLang="en-US" sz="1000">
              <a:latin typeface="Times" panose="02020603050405020304" pitchFamily="18" charset="0"/>
            </a:endParaRPr>
          </a:p>
        </p:txBody>
      </p:sp>
      <p:sp>
        <p:nvSpPr>
          <p:cNvPr id="890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D093F5F1-A047-4CB3-B73B-56600E12E62A}" type="slidenum">
              <a:rPr lang="en-US" altLang="en-US" sz="1000">
                <a:latin typeface="Times" panose="02020603050405020304" pitchFamily="18" charset="0"/>
              </a:rPr>
              <a:pPr/>
              <a:t>23</a:t>
            </a:fld>
            <a:endParaRPr lang="en-US" altLang="en-US" sz="1000">
              <a:latin typeface="Times" panose="02020603050405020304" pitchFamily="18" charset="0"/>
            </a:endParaRPr>
          </a:p>
        </p:txBody>
      </p:sp>
      <p:sp>
        <p:nvSpPr>
          <p:cNvPr id="89092" name="Rectangle 2"/>
          <p:cNvSpPr>
            <a:spLocks noGrp="1" noRot="1" noChangeAspect="1" noChangeArrowheads="1" noTextEdit="1"/>
          </p:cNvSpPr>
          <p:nvPr>
            <p:ph type="sldImg"/>
          </p:nvPr>
        </p:nvSpPr>
        <p:spPr>
          <a:ln/>
        </p:spPr>
      </p:sp>
      <p:sp>
        <p:nvSpPr>
          <p:cNvPr id="8909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Each good unit of output requires five pounds of direct material. Management does not want to run out of direct materials, so a policy has been established that materials on hand at the end of each month must be equal to ten percent of the following month’s production. At the beginning of the month Royal has thirteen thousand pounds of direct material on hand. Each pound of direct material costs forty cents.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Let’s complete the direct materials budget.</a:t>
            </a:r>
          </a:p>
        </p:txBody>
      </p:sp>
    </p:spTree>
    <p:extLst>
      <p:ext uri="{BB962C8B-B14F-4D97-AF65-F5344CB8AC3E}">
        <p14:creationId xmlns:p14="http://schemas.microsoft.com/office/powerpoint/2010/main" val="2924350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68A577D7-478E-421B-9A45-87B89023ABB2}" type="slidenum">
              <a:rPr lang="en-US" altLang="en-US" sz="1000">
                <a:latin typeface="Times" panose="02020603050405020304" pitchFamily="18" charset="0"/>
              </a:rPr>
              <a:pPr/>
              <a:t>24</a:t>
            </a:fld>
            <a:endParaRPr lang="en-US" altLang="en-US" sz="1000">
              <a:latin typeface="Times" panose="02020603050405020304" pitchFamily="18" charset="0"/>
            </a:endParaRPr>
          </a:p>
        </p:txBody>
      </p:sp>
      <p:sp>
        <p:nvSpPr>
          <p:cNvPr id="901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FCEC2480-0924-4BD2-A5C6-331EB991BD6F}" type="slidenum">
              <a:rPr lang="en-US" altLang="en-US" sz="1000">
                <a:latin typeface="Times" panose="02020603050405020304" pitchFamily="18" charset="0"/>
              </a:rPr>
              <a:pPr/>
              <a:t>24</a:t>
            </a:fld>
            <a:endParaRPr lang="en-US" altLang="en-US" sz="1000">
              <a:latin typeface="Times" panose="02020603050405020304" pitchFamily="18" charset="0"/>
            </a:endParaRPr>
          </a:p>
        </p:txBody>
      </p:sp>
      <p:sp>
        <p:nvSpPr>
          <p:cNvPr id="90116" name="Rectangle 2"/>
          <p:cNvSpPr>
            <a:spLocks noGrp="1" noRot="1" noChangeAspect="1" noChangeArrowheads="1" noTextEdit="1"/>
          </p:cNvSpPr>
          <p:nvPr>
            <p:ph type="sldImg"/>
          </p:nvPr>
        </p:nvSpPr>
        <p:spPr>
          <a:ln/>
        </p:spPr>
      </p:sp>
      <p:sp>
        <p:nvSpPr>
          <p:cNvPr id="9011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begin with our required production from the production budget just completed. We multiply the required unit production by the number of pounds of direct materials needed. In our case that is five pounds per unit. For April, we will need one hundred thirty thousand pounds of direct materials.</a:t>
            </a:r>
          </a:p>
        </p:txBody>
      </p:sp>
    </p:spTree>
    <p:extLst>
      <p:ext uri="{BB962C8B-B14F-4D97-AF65-F5344CB8AC3E}">
        <p14:creationId xmlns:p14="http://schemas.microsoft.com/office/powerpoint/2010/main" val="22219048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98EDDE10-2DFC-4BD5-A87B-78DBF60B2039}" type="slidenum">
              <a:rPr lang="en-US" altLang="en-US" sz="1000">
                <a:latin typeface="Times" panose="02020603050405020304" pitchFamily="18" charset="0"/>
              </a:rPr>
              <a:pPr/>
              <a:t>25</a:t>
            </a:fld>
            <a:endParaRPr lang="en-US" altLang="en-US" sz="1000">
              <a:latin typeface="Times" panose="02020603050405020304" pitchFamily="18" charset="0"/>
            </a:endParaRPr>
          </a:p>
        </p:txBody>
      </p:sp>
      <p:sp>
        <p:nvSpPr>
          <p:cNvPr id="911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C8592F74-3FD5-4E05-BFA4-60C927FCD3EB}" type="slidenum">
              <a:rPr lang="en-US" altLang="en-US" sz="1000">
                <a:latin typeface="Times" panose="02020603050405020304" pitchFamily="18" charset="0"/>
              </a:rPr>
              <a:pPr/>
              <a:t>25</a:t>
            </a:fld>
            <a:endParaRPr lang="en-US" altLang="en-US" sz="1000">
              <a:latin typeface="Times" panose="02020603050405020304" pitchFamily="18" charset="0"/>
            </a:endParaRPr>
          </a:p>
        </p:txBody>
      </p:sp>
      <p:sp>
        <p:nvSpPr>
          <p:cNvPr id="91140" name="Rectangle 2"/>
          <p:cNvSpPr>
            <a:spLocks noGrp="1" noRot="1" noChangeAspect="1" noChangeArrowheads="1" noTextEdit="1"/>
          </p:cNvSpPr>
          <p:nvPr>
            <p:ph type="sldImg"/>
          </p:nvPr>
        </p:nvSpPr>
        <p:spPr>
          <a:ln/>
        </p:spPr>
      </p:sp>
      <p:sp>
        <p:nvSpPr>
          <p:cNvPr id="9114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begin with our required production from the production budget just completed. We multiply the required unit production by the number of pounds of direct materials needed. In our case that is five pounds per unit. For April, we will need one hundred thirty thousand pounds of direct materials.</a:t>
            </a:r>
          </a:p>
        </p:txBody>
      </p:sp>
    </p:spTree>
    <p:extLst>
      <p:ext uri="{BB962C8B-B14F-4D97-AF65-F5344CB8AC3E}">
        <p14:creationId xmlns:p14="http://schemas.microsoft.com/office/powerpoint/2010/main" val="260676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49486883-E33C-411E-9C34-550D03E733CF}" type="slidenum">
              <a:rPr lang="en-US" altLang="en-US" sz="1000">
                <a:latin typeface="Times" panose="02020603050405020304" pitchFamily="18" charset="0"/>
              </a:rPr>
              <a:pPr/>
              <a:t>26</a:t>
            </a:fld>
            <a:endParaRPr lang="en-US" altLang="en-US" sz="1000">
              <a:latin typeface="Times" panose="02020603050405020304" pitchFamily="18" charset="0"/>
            </a:endParaRPr>
          </a:p>
        </p:txBody>
      </p:sp>
      <p:sp>
        <p:nvSpPr>
          <p:cNvPr id="921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8E854107-365E-4CD4-8246-69DE3E9360DD}" type="slidenum">
              <a:rPr lang="en-US" altLang="en-US" sz="1000">
                <a:latin typeface="Times" panose="02020603050405020304" pitchFamily="18" charset="0"/>
              </a:rPr>
              <a:pPr/>
              <a:t>26</a:t>
            </a:fld>
            <a:endParaRPr lang="en-US" altLang="en-US" sz="1000">
              <a:latin typeface="Times" panose="02020603050405020304" pitchFamily="18" charset="0"/>
            </a:endParaRPr>
          </a:p>
        </p:txBody>
      </p:sp>
      <p:sp>
        <p:nvSpPr>
          <p:cNvPr id="92164" name="Rectangle 2"/>
          <p:cNvSpPr>
            <a:spLocks noGrp="1" noRot="1" noChangeAspect="1" noChangeArrowheads="1" noTextEdit="1"/>
          </p:cNvSpPr>
          <p:nvPr>
            <p:ph type="sldImg"/>
          </p:nvPr>
        </p:nvSpPr>
        <p:spPr>
          <a:ln/>
        </p:spPr>
      </p:sp>
      <p:sp>
        <p:nvSpPr>
          <p:cNvPr id="9216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Part I</a:t>
            </a:r>
          </a:p>
          <a:p>
            <a:pPr eaLnBrk="1" hangingPunct="1"/>
            <a:r>
              <a:rPr lang="en-US" altLang="en-US" smtClean="0">
                <a:latin typeface="Times New Roman" panose="02020603050405020304" pitchFamily="18" charset="0"/>
              </a:rPr>
              <a:t>To our production needs we must add the number of pounds necessary to meet management’s policy regarding minimum inventory levels. </a:t>
            </a:r>
          </a:p>
          <a:p>
            <a:pPr eaLnBrk="1" hangingPunct="1"/>
            <a:endParaRPr lang="en-US" altLang="en-US" smtClean="0">
              <a:latin typeface="Times New Roman" panose="02020603050405020304" pitchFamily="18" charset="0"/>
            </a:endParaRPr>
          </a:p>
          <a:p>
            <a:pPr eaLnBrk="1" hangingPunct="1"/>
            <a:r>
              <a:rPr lang="en-US" altLang="en-US" smtClean="0">
                <a:latin typeface="Times New Roman" panose="02020603050405020304" pitchFamily="18" charset="0"/>
              </a:rPr>
              <a:t>Part II</a:t>
            </a:r>
          </a:p>
          <a:p>
            <a:pPr eaLnBrk="1" hangingPunct="1"/>
            <a:r>
              <a:rPr lang="en-US" altLang="en-US" smtClean="0">
                <a:latin typeface="Times New Roman" panose="02020603050405020304" pitchFamily="18" charset="0"/>
              </a:rPr>
              <a:t>The ending inventory for April is equal to ten percent of May’s production needs, or twenty-three thousand pounds. The total number of pounds needed in April is one hundred fifty-three thousand pounds.</a:t>
            </a:r>
          </a:p>
          <a:p>
            <a:pPr eaLnBrk="1" hangingPunct="1"/>
            <a:endParaRPr lang="en-US" altLang="en-US" smtClean="0">
              <a:latin typeface="Times New Roman" panose="02020603050405020304" pitchFamily="18" charset="0"/>
            </a:endParaRPr>
          </a:p>
          <a:p>
            <a:pPr eaLnBrk="1" hangingPunct="1"/>
            <a:r>
              <a:rPr lang="en-US" altLang="en-US" smtClean="0">
                <a:latin typeface="Times New Roman" panose="02020603050405020304" pitchFamily="18" charset="0"/>
              </a:rPr>
              <a:t>Part III</a:t>
            </a:r>
          </a:p>
          <a:p>
            <a:pPr eaLnBrk="1" hangingPunct="1"/>
            <a:r>
              <a:rPr lang="en-US" altLang="en-US" smtClean="0">
                <a:latin typeface="Times New Roman" panose="02020603050405020304" pitchFamily="18" charset="0"/>
              </a:rPr>
              <a:t>Finally, we subtract our materials on hand to arrive at the number of pounds of material that must be purchased. During April, Royal must purchase one hundred forty thousand pounds of direct materials.</a:t>
            </a:r>
          </a:p>
          <a:p>
            <a:pPr eaLnBrk="1" hangingPunct="1"/>
            <a:endParaRPr lang="en-US" altLang="en-US" smtClean="0">
              <a:latin typeface="Times New Roman" panose="02020603050405020304" pitchFamily="18" charset="0"/>
            </a:endParaRPr>
          </a:p>
          <a:p>
            <a:pPr eaLnBrk="1" hangingPunct="1"/>
            <a:r>
              <a:rPr lang="en-US" altLang="en-US" smtClean="0">
                <a:latin typeface="Times New Roman" panose="02020603050405020304" pitchFamily="18" charset="0"/>
              </a:rPr>
              <a:t>Why don’t you calculate the materials to be purchased in May?</a:t>
            </a:r>
          </a:p>
        </p:txBody>
      </p:sp>
    </p:spTree>
    <p:extLst>
      <p:ext uri="{BB962C8B-B14F-4D97-AF65-F5344CB8AC3E}">
        <p14:creationId xmlns:p14="http://schemas.microsoft.com/office/powerpoint/2010/main" val="41653873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D17BEDD-6826-4331-BAFD-570A43D9C749}" type="slidenum">
              <a:rPr lang="en-US" altLang="en-US" sz="1000">
                <a:latin typeface="Times" panose="02020603050405020304" pitchFamily="18" charset="0"/>
              </a:rPr>
              <a:pPr/>
              <a:t>27</a:t>
            </a:fld>
            <a:endParaRPr lang="en-US" altLang="en-US" sz="1000">
              <a:latin typeface="Times" panose="02020603050405020304" pitchFamily="18" charset="0"/>
            </a:endParaRPr>
          </a:p>
        </p:txBody>
      </p:sp>
      <p:sp>
        <p:nvSpPr>
          <p:cNvPr id="931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65FD524A-8015-4705-B726-7F4A3893371E}" type="slidenum">
              <a:rPr lang="en-US" altLang="en-US" sz="1000">
                <a:latin typeface="Times" panose="02020603050405020304" pitchFamily="18" charset="0"/>
              </a:rPr>
              <a:pPr/>
              <a:t>27</a:t>
            </a:fld>
            <a:endParaRPr lang="en-US" altLang="en-US" sz="1000">
              <a:latin typeface="Times" panose="02020603050405020304" pitchFamily="18" charset="0"/>
            </a:endParaRPr>
          </a:p>
        </p:txBody>
      </p:sp>
      <p:sp>
        <p:nvSpPr>
          <p:cNvPr id="93188" name="Rectangle 2"/>
          <p:cNvSpPr>
            <a:spLocks noGrp="1" noRot="1" noChangeAspect="1" noChangeArrowheads="1" noTextEdit="1"/>
          </p:cNvSpPr>
          <p:nvPr>
            <p:ph type="sldImg"/>
          </p:nvPr>
        </p:nvSpPr>
        <p:spPr>
          <a:ln/>
        </p:spPr>
      </p:sp>
      <p:sp>
        <p:nvSpPr>
          <p:cNvPr id="93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Recall that the ending inventory in one month becomes the beginning inventory in the next month. You can see that two hundred twenty-one thousand five hundred pounds of material must be purchased in May. Now, let’s move on an complete the schedule.</a:t>
            </a:r>
          </a:p>
        </p:txBody>
      </p:sp>
    </p:spTree>
    <p:extLst>
      <p:ext uri="{BB962C8B-B14F-4D97-AF65-F5344CB8AC3E}">
        <p14:creationId xmlns:p14="http://schemas.microsoft.com/office/powerpoint/2010/main" val="2154618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C399C50B-E458-4A97-BE8A-F586596DF6C1}" type="slidenum">
              <a:rPr lang="en-US" altLang="en-US" sz="1000">
                <a:latin typeface="Times" panose="02020603050405020304" pitchFamily="18" charset="0"/>
              </a:rPr>
              <a:pPr/>
              <a:t>28</a:t>
            </a:fld>
            <a:endParaRPr lang="en-US" altLang="en-US" sz="1000">
              <a:latin typeface="Times" panose="02020603050405020304" pitchFamily="18" charset="0"/>
            </a:endParaRPr>
          </a:p>
        </p:txBody>
      </p:sp>
      <p:sp>
        <p:nvSpPr>
          <p:cNvPr id="942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1862745A-51D8-43EB-8BE8-D33AAB88B87E}" type="slidenum">
              <a:rPr lang="en-US" altLang="en-US" sz="1000">
                <a:latin typeface="Times" panose="02020603050405020304" pitchFamily="18" charset="0"/>
              </a:rPr>
              <a:pPr/>
              <a:t>28</a:t>
            </a:fld>
            <a:endParaRPr lang="en-US" altLang="en-US" sz="1000">
              <a:latin typeface="Times" panose="02020603050405020304" pitchFamily="18" charset="0"/>
            </a:endParaRPr>
          </a:p>
        </p:txBody>
      </p:sp>
      <p:sp>
        <p:nvSpPr>
          <p:cNvPr id="94212" name="Rectangle 2"/>
          <p:cNvSpPr>
            <a:spLocks noGrp="1" noRot="1" noChangeAspect="1" noChangeArrowheads="1" noTextEdit="1"/>
          </p:cNvSpPr>
          <p:nvPr>
            <p:ph type="sldImg"/>
          </p:nvPr>
        </p:nvSpPr>
        <p:spPr>
          <a:ln/>
        </p:spPr>
      </p:sp>
      <p:sp>
        <p:nvSpPr>
          <p:cNvPr id="9421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Here is the complete schedule for May and June. Once again, you can see that the ending inventory in May becomes the beginning inventory in June. Notice that we assumed an ending inventory of eleven thousand five hundred pounds. For the quarter we will need to purchase five hundred three thousand five hundred pounds of direct materials.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Did you remember to bring the beginning inventory from April to the quarter column?</a:t>
            </a:r>
          </a:p>
        </p:txBody>
      </p:sp>
    </p:spTree>
    <p:extLst>
      <p:ext uri="{BB962C8B-B14F-4D97-AF65-F5344CB8AC3E}">
        <p14:creationId xmlns:p14="http://schemas.microsoft.com/office/powerpoint/2010/main" val="1937843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B5F43CE1-97C4-40D0-BE26-A4CB7E052007}" type="slidenum">
              <a:rPr lang="en-US" altLang="en-US" sz="1000">
                <a:latin typeface="Times" panose="02020603050405020304" pitchFamily="18" charset="0"/>
              </a:rPr>
              <a:pPr/>
              <a:t>29</a:t>
            </a:fld>
            <a:endParaRPr lang="en-US" altLang="en-US" sz="1000">
              <a:latin typeface="Times" panose="02020603050405020304" pitchFamily="18" charset="0"/>
            </a:endParaRPr>
          </a:p>
        </p:txBody>
      </p:sp>
      <p:sp>
        <p:nvSpPr>
          <p:cNvPr id="952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94746585-DA06-475F-8B05-AF66D6047583}" type="slidenum">
              <a:rPr lang="en-US" altLang="en-US" sz="1000">
                <a:latin typeface="Times" panose="02020603050405020304" pitchFamily="18" charset="0"/>
              </a:rPr>
              <a:pPr/>
              <a:t>29</a:t>
            </a:fld>
            <a:endParaRPr lang="en-US" altLang="en-US" sz="1000">
              <a:latin typeface="Times" panose="02020603050405020304" pitchFamily="18" charset="0"/>
            </a:endParaRPr>
          </a:p>
        </p:txBody>
      </p:sp>
      <p:sp>
        <p:nvSpPr>
          <p:cNvPr id="95236" name="Rectangle 2"/>
          <p:cNvSpPr>
            <a:spLocks noGrp="1" noRot="1" noChangeAspect="1" noChangeArrowheads="1" noTextEdit="1"/>
          </p:cNvSpPr>
          <p:nvPr>
            <p:ph type="sldImg"/>
          </p:nvPr>
        </p:nvSpPr>
        <p:spPr>
          <a:ln/>
        </p:spPr>
      </p:sp>
      <p:sp>
        <p:nvSpPr>
          <p:cNvPr id="9523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Recall that Royal pays forty cents per pound of direct materials. It pays for its purchases one-half in the month of the purchase and one-half in the following month. At the beginning of the quarter, Royal owed creditors twelve thousand dollars for purchases of direct materials.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Let’s begin the expected cash disbursement for direct materials schedule.</a:t>
            </a:r>
          </a:p>
        </p:txBody>
      </p:sp>
    </p:spTree>
    <p:extLst>
      <p:ext uri="{BB962C8B-B14F-4D97-AF65-F5344CB8AC3E}">
        <p14:creationId xmlns:p14="http://schemas.microsoft.com/office/powerpoint/2010/main" val="23185059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C4DE129F-E60D-43CD-B220-5824A9B884F7}" type="slidenum">
              <a:rPr lang="en-US" altLang="en-US" sz="1000">
                <a:latin typeface="Times" panose="02020603050405020304" pitchFamily="18" charset="0"/>
              </a:rPr>
              <a:pPr/>
              <a:t>30</a:t>
            </a:fld>
            <a:endParaRPr lang="en-US" altLang="en-US" sz="1000">
              <a:latin typeface="Times" panose="02020603050405020304" pitchFamily="18" charset="0"/>
            </a:endParaRPr>
          </a:p>
        </p:txBody>
      </p:sp>
      <p:sp>
        <p:nvSpPr>
          <p:cNvPr id="96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ECB2ABD7-77B5-4F77-A84E-99E4D145E0CA}" type="slidenum">
              <a:rPr lang="en-US" altLang="en-US" sz="1000">
                <a:latin typeface="Times" panose="02020603050405020304" pitchFamily="18" charset="0"/>
              </a:rPr>
              <a:pPr/>
              <a:t>30</a:t>
            </a:fld>
            <a:endParaRPr lang="en-US" altLang="en-US" sz="1000">
              <a:latin typeface="Times" panose="02020603050405020304" pitchFamily="18" charset="0"/>
            </a:endParaRPr>
          </a:p>
        </p:txBody>
      </p:sp>
      <p:sp>
        <p:nvSpPr>
          <p:cNvPr id="96260" name="Rectangle 2"/>
          <p:cNvSpPr>
            <a:spLocks noGrp="1" noRot="1" noChangeAspect="1" noChangeArrowheads="1" noTextEdit="1"/>
          </p:cNvSpPr>
          <p:nvPr>
            <p:ph type="sldImg"/>
          </p:nvPr>
        </p:nvSpPr>
        <p:spPr>
          <a:ln/>
        </p:spPr>
      </p:sp>
      <p:sp>
        <p:nvSpPr>
          <p:cNvPr id="9626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will pay the twelve thousand dollars from March in the month of April.</a:t>
            </a:r>
          </a:p>
        </p:txBody>
      </p:sp>
    </p:spTree>
    <p:extLst>
      <p:ext uri="{BB962C8B-B14F-4D97-AF65-F5344CB8AC3E}">
        <p14:creationId xmlns:p14="http://schemas.microsoft.com/office/powerpoint/2010/main" val="42264401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BFE2255D-5CCA-40CA-B325-1D3666F75AB0}" type="slidenum">
              <a:rPr lang="en-US" altLang="en-US" sz="1000">
                <a:latin typeface="Times" panose="02020603050405020304" pitchFamily="18" charset="0"/>
              </a:rPr>
              <a:pPr/>
              <a:t>31</a:t>
            </a:fld>
            <a:endParaRPr lang="en-US" altLang="en-US" sz="1000">
              <a:latin typeface="Times" panose="02020603050405020304" pitchFamily="18" charset="0"/>
            </a:endParaRPr>
          </a:p>
        </p:txBody>
      </p:sp>
      <p:sp>
        <p:nvSpPr>
          <p:cNvPr id="972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FE91ACA2-3960-41D4-83C2-60A187AA72C4}" type="slidenum">
              <a:rPr lang="en-US" altLang="en-US" sz="1000">
                <a:latin typeface="Times" panose="02020603050405020304" pitchFamily="18" charset="0"/>
              </a:rPr>
              <a:pPr/>
              <a:t>31</a:t>
            </a:fld>
            <a:endParaRPr lang="en-US" altLang="en-US" sz="1000">
              <a:latin typeface="Times" panose="02020603050405020304" pitchFamily="18" charset="0"/>
            </a:endParaRPr>
          </a:p>
        </p:txBody>
      </p:sp>
      <p:sp>
        <p:nvSpPr>
          <p:cNvPr id="97284" name="Rectangle 2"/>
          <p:cNvSpPr>
            <a:spLocks noGrp="1" noRot="1" noChangeAspect="1" noChangeArrowheads="1" noTextEdit="1"/>
          </p:cNvSpPr>
          <p:nvPr>
            <p:ph type="sldImg"/>
          </p:nvPr>
        </p:nvSpPr>
        <p:spPr>
          <a:ln/>
        </p:spPr>
      </p:sp>
      <p:sp>
        <p:nvSpPr>
          <p:cNvPr id="9728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In addition to the twelve thousand dollars, Royal will pay one-half of the cost of purchasing one hundred forty thousand pounds of direct material at forty cents per pound (fifty-six thousand dollars). </a:t>
            </a:r>
          </a:p>
          <a:p>
            <a:pPr eaLnBrk="1" hangingPunct="1"/>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Please complete the schedule for the quarter and see how your work is progressing.</a:t>
            </a:r>
          </a:p>
        </p:txBody>
      </p:sp>
    </p:spTree>
    <p:extLst>
      <p:ext uri="{BB962C8B-B14F-4D97-AF65-F5344CB8AC3E}">
        <p14:creationId xmlns:p14="http://schemas.microsoft.com/office/powerpoint/2010/main" val="4126773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E2BF134B-4F87-45DF-89FC-1698984CCCF4}" type="slidenum">
              <a:rPr lang="en-US" altLang="en-US" sz="1000">
                <a:latin typeface="Times" panose="02020603050405020304" pitchFamily="18" charset="0"/>
              </a:rPr>
              <a:pPr/>
              <a:t>32</a:t>
            </a:fld>
            <a:endParaRPr lang="en-US" altLang="en-US" sz="1000">
              <a:latin typeface="Times" panose="02020603050405020304" pitchFamily="18" charset="0"/>
            </a:endParaRPr>
          </a:p>
        </p:txBody>
      </p:sp>
      <p:sp>
        <p:nvSpPr>
          <p:cNvPr id="983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7887A48A-4B6B-4C50-8057-4FCEC399A95C}" type="slidenum">
              <a:rPr lang="en-US" altLang="en-US" sz="1000">
                <a:latin typeface="Times" panose="02020603050405020304" pitchFamily="18" charset="0"/>
              </a:rPr>
              <a:pPr/>
              <a:t>32</a:t>
            </a:fld>
            <a:endParaRPr lang="en-US" altLang="en-US" sz="1000">
              <a:latin typeface="Times" panose="02020603050405020304" pitchFamily="18" charset="0"/>
            </a:endParaRPr>
          </a:p>
        </p:txBody>
      </p:sp>
      <p:sp>
        <p:nvSpPr>
          <p:cNvPr id="98308" name="Rectangle 2"/>
          <p:cNvSpPr>
            <a:spLocks noGrp="1" noRot="1" noChangeAspect="1" noChangeArrowheads="1" noTextEdit="1"/>
          </p:cNvSpPr>
          <p:nvPr>
            <p:ph type="sldImg"/>
          </p:nvPr>
        </p:nvSpPr>
        <p:spPr>
          <a:ln/>
        </p:spPr>
      </p:sp>
      <p:sp>
        <p:nvSpPr>
          <p:cNvPr id="9830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computations are very similar to those we made for the expected cash collections on sales.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Now let’s move to the direct labor budget.</a:t>
            </a:r>
          </a:p>
        </p:txBody>
      </p:sp>
    </p:spTree>
    <p:extLst>
      <p:ext uri="{BB962C8B-B14F-4D97-AF65-F5344CB8AC3E}">
        <p14:creationId xmlns:p14="http://schemas.microsoft.com/office/powerpoint/2010/main" val="3343482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DD04B4CC-61F6-44D2-94B1-591C97B5B1ED}" type="slidenum">
              <a:rPr lang="en-US" altLang="en-US" sz="1000">
                <a:latin typeface="Times" panose="02020603050405020304" pitchFamily="18" charset="0"/>
              </a:rPr>
              <a:pPr/>
              <a:t>33</a:t>
            </a:fld>
            <a:endParaRPr lang="en-US" altLang="en-US" sz="1000">
              <a:latin typeface="Times" panose="02020603050405020304" pitchFamily="18" charset="0"/>
            </a:endParaRPr>
          </a:p>
        </p:txBody>
      </p:sp>
      <p:sp>
        <p:nvSpPr>
          <p:cNvPr id="993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81D7E5BF-BF43-4552-810A-776EFE6A765C}" type="slidenum">
              <a:rPr lang="en-US" altLang="en-US" sz="1000">
                <a:latin typeface="Times" panose="02020603050405020304" pitchFamily="18" charset="0"/>
              </a:rPr>
              <a:pPr/>
              <a:t>33</a:t>
            </a:fld>
            <a:endParaRPr lang="en-US" altLang="en-US" sz="1000">
              <a:latin typeface="Times" panose="02020603050405020304" pitchFamily="18" charset="0"/>
            </a:endParaRPr>
          </a:p>
        </p:txBody>
      </p:sp>
      <p:sp>
        <p:nvSpPr>
          <p:cNvPr id="99332" name="Rectangle 2"/>
          <p:cNvSpPr>
            <a:spLocks noGrp="1" noRot="1" noChangeAspect="1" noChangeArrowheads="1" noTextEdit="1"/>
          </p:cNvSpPr>
          <p:nvPr>
            <p:ph type="sldImg"/>
          </p:nvPr>
        </p:nvSpPr>
        <p:spPr>
          <a:ln/>
        </p:spPr>
      </p:sp>
      <p:sp>
        <p:nvSpPr>
          <p:cNvPr id="9933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Carefully review the information on the screen. A unique aspect of direct labor at Royal is the no overtime policy. The company agrees to no layoffs of employees if work is slow, but in return, pays its employees straight time at ten dollars per hour for all hours worked. With the current work force, Royal will have to pay for a minimum of one thousand five hundred hours of direct labor regardless of the work available.</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Let’s prepare this budget.</a:t>
            </a:r>
          </a:p>
        </p:txBody>
      </p:sp>
    </p:spTree>
    <p:extLst>
      <p:ext uri="{BB962C8B-B14F-4D97-AF65-F5344CB8AC3E}">
        <p14:creationId xmlns:p14="http://schemas.microsoft.com/office/powerpoint/2010/main" val="36614265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81D199B1-9279-4979-8F2F-5C4B92128364}" type="slidenum">
              <a:rPr lang="en-US" altLang="en-US" sz="1000">
                <a:latin typeface="Times" panose="02020603050405020304" pitchFamily="18" charset="0"/>
              </a:rPr>
              <a:pPr/>
              <a:t>34</a:t>
            </a:fld>
            <a:endParaRPr lang="en-US" altLang="en-US" sz="1000">
              <a:latin typeface="Times" panose="02020603050405020304" pitchFamily="18" charset="0"/>
            </a:endParaRPr>
          </a:p>
        </p:txBody>
      </p:sp>
      <p:sp>
        <p:nvSpPr>
          <p:cNvPr id="100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014AB235-A7B2-4EF1-A423-FB680CD8B4E8}" type="slidenum">
              <a:rPr lang="en-US" altLang="en-US" sz="1000">
                <a:latin typeface="Times" panose="02020603050405020304" pitchFamily="18" charset="0"/>
              </a:rPr>
              <a:pPr/>
              <a:t>34</a:t>
            </a:fld>
            <a:endParaRPr lang="en-US" altLang="en-US" sz="1000">
              <a:latin typeface="Times" panose="02020603050405020304" pitchFamily="18" charset="0"/>
            </a:endParaRPr>
          </a:p>
        </p:txBody>
      </p:sp>
      <p:sp>
        <p:nvSpPr>
          <p:cNvPr id="100356" name="Rectangle 2"/>
          <p:cNvSpPr>
            <a:spLocks noGrp="1" noRot="1" noChangeAspect="1" noChangeArrowheads="1" noTextEdit="1"/>
          </p:cNvSpPr>
          <p:nvPr>
            <p:ph type="sldImg"/>
          </p:nvPr>
        </p:nvSpPr>
        <p:spPr>
          <a:ln/>
        </p:spPr>
      </p:sp>
      <p:sp>
        <p:nvSpPr>
          <p:cNvPr id="10035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Once again we start with our production budget computations. We multiply the number of units to produce by the time required to produce one unit and see that we will require one thousand three hundred direct labor hours in April, two thousand three hundred in May and one thousand four hundred fifty hours in June.</a:t>
            </a:r>
          </a:p>
        </p:txBody>
      </p:sp>
    </p:spTree>
    <p:extLst>
      <p:ext uri="{BB962C8B-B14F-4D97-AF65-F5344CB8AC3E}">
        <p14:creationId xmlns:p14="http://schemas.microsoft.com/office/powerpoint/2010/main" val="898162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F5315B1E-1AF0-4667-895D-7AA2DA496CBF}" type="slidenum">
              <a:rPr lang="en-US" altLang="en-US" sz="1000">
                <a:latin typeface="Times" panose="02020603050405020304" pitchFamily="18" charset="0"/>
              </a:rPr>
              <a:pPr/>
              <a:t>35</a:t>
            </a:fld>
            <a:endParaRPr lang="en-US" altLang="en-US" sz="1000">
              <a:latin typeface="Times" panose="02020603050405020304" pitchFamily="18" charset="0"/>
            </a:endParaRPr>
          </a:p>
        </p:txBody>
      </p:sp>
      <p:sp>
        <p:nvSpPr>
          <p:cNvPr id="1013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AB4E94D9-A3BF-4E9A-BD1A-431D7FED3666}" type="slidenum">
              <a:rPr lang="en-US" altLang="en-US" sz="1000">
                <a:latin typeface="Times" panose="02020603050405020304" pitchFamily="18" charset="0"/>
              </a:rPr>
              <a:pPr/>
              <a:t>35</a:t>
            </a:fld>
            <a:endParaRPr lang="en-US" altLang="en-US" sz="1000">
              <a:latin typeface="Times" panose="02020603050405020304" pitchFamily="18" charset="0"/>
            </a:endParaRPr>
          </a:p>
        </p:txBody>
      </p:sp>
      <p:sp>
        <p:nvSpPr>
          <p:cNvPr id="101380" name="Rectangle 2"/>
          <p:cNvSpPr>
            <a:spLocks noGrp="1" noRot="1" noChangeAspect="1" noChangeArrowheads="1" noTextEdit="1"/>
          </p:cNvSpPr>
          <p:nvPr>
            <p:ph type="sldImg"/>
          </p:nvPr>
        </p:nvSpPr>
        <p:spPr>
          <a:ln/>
        </p:spPr>
      </p:sp>
      <p:sp>
        <p:nvSpPr>
          <p:cNvPr id="10138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Once again we start with our production budget computations. We multiply the number of units to produce by the time required to produce one unit and see that we will require one thousand three hundred direct labor hours in April, two thousand three hundred in May and one thousand four hundred fifty hours in June.</a:t>
            </a:r>
          </a:p>
        </p:txBody>
      </p:sp>
    </p:spTree>
    <p:extLst>
      <p:ext uri="{BB962C8B-B14F-4D97-AF65-F5344CB8AC3E}">
        <p14:creationId xmlns:p14="http://schemas.microsoft.com/office/powerpoint/2010/main" val="13307628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EC3BFC60-D70D-44E7-B1A7-8E34E98BE1B9}" type="slidenum">
              <a:rPr lang="en-US" altLang="en-US" sz="1000">
                <a:latin typeface="Times" panose="02020603050405020304" pitchFamily="18" charset="0"/>
              </a:rPr>
              <a:pPr/>
              <a:t>36</a:t>
            </a:fld>
            <a:endParaRPr lang="en-US" altLang="en-US" sz="1000">
              <a:latin typeface="Times" panose="02020603050405020304" pitchFamily="18" charset="0"/>
            </a:endParaRPr>
          </a:p>
        </p:txBody>
      </p:sp>
      <p:sp>
        <p:nvSpPr>
          <p:cNvPr id="102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8F53F447-BDFF-454F-8923-C72327AE4C7E}" type="slidenum">
              <a:rPr lang="en-US" altLang="en-US" sz="1000">
                <a:latin typeface="Times" panose="02020603050405020304" pitchFamily="18" charset="0"/>
              </a:rPr>
              <a:pPr/>
              <a:t>36</a:t>
            </a:fld>
            <a:endParaRPr lang="en-US" altLang="en-US" sz="1000">
              <a:latin typeface="Times" panose="02020603050405020304" pitchFamily="18" charset="0"/>
            </a:endParaRPr>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Because of the no layoff policy, Royal is committed to paying for a minimum of fifteen hundred hours per month. The number of hours paid will be the greater of the direct labor hours required, or fifteen hundred hours.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In April, Royal will pay for fifteen hundred direct labor hours when there is only work for thirteen hundred hours. In May, Royal will pay for twenty-three hundred direct labor hours. and will pay for fifteen hundred hours in June. For the quarter, the company will pay for fifty-three hundred direct labor hours.</a:t>
            </a:r>
          </a:p>
        </p:txBody>
      </p:sp>
    </p:spTree>
    <p:extLst>
      <p:ext uri="{BB962C8B-B14F-4D97-AF65-F5344CB8AC3E}">
        <p14:creationId xmlns:p14="http://schemas.microsoft.com/office/powerpoint/2010/main" val="21191069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17EF27DB-E86D-4695-A417-D69DEED3F1D7}" type="slidenum">
              <a:rPr lang="en-US" altLang="en-US" sz="1000">
                <a:latin typeface="Times" panose="02020603050405020304" pitchFamily="18" charset="0"/>
              </a:rPr>
              <a:pPr/>
              <a:t>37</a:t>
            </a:fld>
            <a:endParaRPr lang="en-US" altLang="en-US" sz="1000">
              <a:latin typeface="Times" panose="02020603050405020304" pitchFamily="18" charset="0"/>
            </a:endParaRPr>
          </a:p>
        </p:txBody>
      </p:sp>
      <p:sp>
        <p:nvSpPr>
          <p:cNvPr id="1034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913B86BB-4E36-45E9-B951-3DE8CF74695C}" type="slidenum">
              <a:rPr lang="en-US" altLang="en-US" sz="1000">
                <a:latin typeface="Times" panose="02020603050405020304" pitchFamily="18" charset="0"/>
              </a:rPr>
              <a:pPr/>
              <a:t>37</a:t>
            </a:fld>
            <a:endParaRPr lang="en-US" altLang="en-US" sz="1000">
              <a:latin typeface="Times" panose="02020603050405020304" pitchFamily="18" charset="0"/>
            </a:endParaRPr>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With a straight time rate of ten dollars per hour, Royal will pay fifteen thousand dollars for direct labor in April, twenty-three thousand in May, and fifteen thousand in June, for a total of fifty-three thousand dollars.</a:t>
            </a:r>
          </a:p>
        </p:txBody>
      </p:sp>
    </p:spTree>
    <p:extLst>
      <p:ext uri="{BB962C8B-B14F-4D97-AF65-F5344CB8AC3E}">
        <p14:creationId xmlns:p14="http://schemas.microsoft.com/office/powerpoint/2010/main" val="34758276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5D88031C-0709-4845-AB83-0E51BA73AFEC}" type="slidenum">
              <a:rPr lang="en-US" altLang="en-US" sz="1000">
                <a:latin typeface="Times" panose="02020603050405020304" pitchFamily="18" charset="0"/>
              </a:rPr>
              <a:pPr/>
              <a:t>38</a:t>
            </a:fld>
            <a:endParaRPr lang="en-US" altLang="en-US" sz="1000">
              <a:latin typeface="Times" panose="02020603050405020304" pitchFamily="18" charset="0"/>
            </a:endParaRPr>
          </a:p>
        </p:txBody>
      </p:sp>
      <p:sp>
        <p:nvSpPr>
          <p:cNvPr id="1044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F1B2AEE7-9174-4247-AA9A-04C4D05E19FC}" type="slidenum">
              <a:rPr lang="en-US" altLang="en-US" sz="1000">
                <a:latin typeface="Times" panose="02020603050405020304" pitchFamily="18" charset="0"/>
              </a:rPr>
              <a:pPr/>
              <a:t>38</a:t>
            </a:fld>
            <a:endParaRPr lang="en-US" altLang="en-US" sz="1000">
              <a:latin typeface="Times" panose="02020603050405020304" pitchFamily="18" charset="0"/>
            </a:endParaRPr>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Royal applies overhead on the basis of direct labor hours. The variable manufacturing overhead rate is twenty dollars per direct labor hour. The fixed overhead is fifty thousand dollars per month, of which twenty thousand dollars is noncash costs, primarily depreciation on the factory assets.</a:t>
            </a:r>
          </a:p>
        </p:txBody>
      </p:sp>
    </p:spTree>
    <p:extLst>
      <p:ext uri="{BB962C8B-B14F-4D97-AF65-F5344CB8AC3E}">
        <p14:creationId xmlns:p14="http://schemas.microsoft.com/office/powerpoint/2010/main" val="42236430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69626CAA-25A6-4EBB-ACE0-C2C28983B048}" type="slidenum">
              <a:rPr lang="en-US" altLang="en-US" sz="1000">
                <a:latin typeface="Times" panose="02020603050405020304" pitchFamily="18" charset="0"/>
              </a:rPr>
              <a:pPr/>
              <a:t>39</a:t>
            </a:fld>
            <a:endParaRPr lang="en-US" altLang="en-US" sz="1000">
              <a:latin typeface="Times" panose="02020603050405020304" pitchFamily="18" charset="0"/>
            </a:endParaRPr>
          </a:p>
        </p:txBody>
      </p:sp>
      <p:sp>
        <p:nvSpPr>
          <p:cNvPr id="1054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7697A046-D96B-40E8-8314-A52FFCD576BF}" type="slidenum">
              <a:rPr lang="en-US" altLang="en-US" sz="1000">
                <a:latin typeface="Times" panose="02020603050405020304" pitchFamily="18" charset="0"/>
              </a:rPr>
              <a:pPr/>
              <a:t>39</a:t>
            </a:fld>
            <a:endParaRPr lang="en-US" altLang="en-US" sz="1000">
              <a:latin typeface="Times" panose="02020603050405020304" pitchFamily="18" charset="0"/>
            </a:endParaRPr>
          </a:p>
        </p:txBody>
      </p:sp>
      <p:sp>
        <p:nvSpPr>
          <p:cNvPr id="105476" name="Rectangle 2"/>
          <p:cNvSpPr>
            <a:spLocks noGrp="1" noRot="1" noChangeAspect="1" noChangeArrowheads="1" noTextEdit="1"/>
          </p:cNvSpPr>
          <p:nvPr>
            <p:ph type="sldImg"/>
          </p:nvPr>
        </p:nvSpPr>
        <p:spPr>
          <a:ln/>
        </p:spPr>
      </p:sp>
      <p:sp>
        <p:nvSpPr>
          <p:cNvPr id="10547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begin by multiplying our variable manufacturing overhead rate of twenty dollars times the number of direct labor hours used in the month. For April, we expect to apply twenty-six thousand dollars of variable overhead.</a:t>
            </a:r>
          </a:p>
        </p:txBody>
      </p:sp>
    </p:spTree>
    <p:extLst>
      <p:ext uri="{BB962C8B-B14F-4D97-AF65-F5344CB8AC3E}">
        <p14:creationId xmlns:p14="http://schemas.microsoft.com/office/powerpoint/2010/main" val="26587454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E12E4046-1B14-4F21-A35E-F2CE1C28CF96}" type="slidenum">
              <a:rPr lang="en-US" altLang="en-US" sz="1000">
                <a:latin typeface="Times" panose="02020603050405020304" pitchFamily="18" charset="0"/>
              </a:rPr>
              <a:pPr/>
              <a:t>40</a:t>
            </a:fld>
            <a:endParaRPr lang="en-US" altLang="en-US" sz="1000">
              <a:latin typeface="Times" panose="02020603050405020304" pitchFamily="18" charset="0"/>
            </a:endParaRPr>
          </a:p>
        </p:txBody>
      </p:sp>
      <p:sp>
        <p:nvSpPr>
          <p:cNvPr id="1064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21D2716D-BB04-488A-A786-5972BD625DD9}" type="slidenum">
              <a:rPr lang="en-US" altLang="en-US" sz="1000">
                <a:latin typeface="Times" panose="02020603050405020304" pitchFamily="18" charset="0"/>
              </a:rPr>
              <a:pPr/>
              <a:t>40</a:t>
            </a:fld>
            <a:endParaRPr lang="en-US" altLang="en-US" sz="1000">
              <a:latin typeface="Times" panose="02020603050405020304" pitchFamily="18" charset="0"/>
            </a:endParaRPr>
          </a:p>
        </p:txBody>
      </p:sp>
      <p:sp>
        <p:nvSpPr>
          <p:cNvPr id="106500" name="Rectangle 2"/>
          <p:cNvSpPr>
            <a:spLocks noGrp="1" noRot="1" noChangeAspect="1" noChangeArrowheads="1" noTextEdit="1"/>
          </p:cNvSpPr>
          <p:nvPr>
            <p:ph type="sldImg"/>
          </p:nvPr>
        </p:nvSpPr>
        <p:spPr>
          <a:ln/>
        </p:spPr>
      </p:sp>
      <p:sp>
        <p:nvSpPr>
          <p:cNvPr id="10650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Part I</a:t>
            </a:r>
          </a:p>
          <a:p>
            <a:pPr eaLnBrk="1" hangingPunct="1"/>
            <a:r>
              <a:rPr lang="en-US" altLang="en-US" smtClean="0">
                <a:latin typeface="Times New Roman" panose="02020603050405020304" pitchFamily="18" charset="0"/>
              </a:rPr>
              <a:t>Next, we add the fixed overhead to our calculation of the variable overhead rate. We estimate total overhead of seventy-six thousand dollars in April and for the quarter, we expect a total of two hundred fifty-one thousand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Part II</a:t>
            </a:r>
            <a:br>
              <a:rPr lang="en-US" altLang="en-US" smtClean="0">
                <a:latin typeface="Times New Roman" panose="02020603050405020304" pitchFamily="18" charset="0"/>
              </a:rPr>
            </a:br>
            <a:r>
              <a:rPr lang="en-US" altLang="en-US" smtClean="0">
                <a:latin typeface="Times New Roman" panose="02020603050405020304" pitchFamily="18" charset="0"/>
              </a:rPr>
              <a:t>If we divide the manufacturing overhead of two hundred fifty-one thousand dollars by the total labor hours required during the quarter, we get a predetermined overhead rate of forty-nine dollars and seventy cents (rounded). Remember, when determining the overhead rate we use the total labor hours </a:t>
            </a:r>
            <a:r>
              <a:rPr lang="en-US" altLang="en-US" i="1" smtClean="0">
                <a:latin typeface="Times New Roman" panose="02020603050405020304" pitchFamily="18" charset="0"/>
              </a:rPr>
              <a:t>required</a:t>
            </a:r>
            <a:r>
              <a:rPr lang="en-US" altLang="en-US" smtClean="0">
                <a:latin typeface="Times New Roman" panose="02020603050405020304" pitchFamily="18" charset="0"/>
              </a:rPr>
              <a:t> rather than the hours </a:t>
            </a:r>
            <a:r>
              <a:rPr lang="en-US" altLang="en-US" i="1" smtClean="0">
                <a:latin typeface="Times New Roman" panose="02020603050405020304" pitchFamily="18" charset="0"/>
              </a:rPr>
              <a:t>paid.</a:t>
            </a:r>
          </a:p>
        </p:txBody>
      </p:sp>
    </p:spTree>
    <p:extLst>
      <p:ext uri="{BB962C8B-B14F-4D97-AF65-F5344CB8AC3E}">
        <p14:creationId xmlns:p14="http://schemas.microsoft.com/office/powerpoint/2010/main" val="28421503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28B7364-8801-4FB5-8F4A-5908C76733D8}" type="slidenum">
              <a:rPr lang="en-US" altLang="en-US" sz="1000">
                <a:latin typeface="Times" panose="02020603050405020304" pitchFamily="18" charset="0"/>
              </a:rPr>
              <a:pPr/>
              <a:t>41</a:t>
            </a:fld>
            <a:endParaRPr lang="en-US" altLang="en-US" sz="1000">
              <a:latin typeface="Times" panose="02020603050405020304" pitchFamily="18" charset="0"/>
            </a:endParaRPr>
          </a:p>
        </p:txBody>
      </p:sp>
      <p:sp>
        <p:nvSpPr>
          <p:cNvPr id="1075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05E2D826-01AF-4209-A4D9-ABC534CD370E}" type="slidenum">
              <a:rPr lang="en-US" altLang="en-US" sz="1000">
                <a:latin typeface="Times" panose="02020603050405020304" pitchFamily="18" charset="0"/>
              </a:rPr>
              <a:pPr/>
              <a:t>41</a:t>
            </a:fld>
            <a:endParaRPr lang="en-US" altLang="en-US" sz="1000">
              <a:latin typeface="Times" panose="02020603050405020304" pitchFamily="18" charset="0"/>
            </a:endParaRPr>
          </a:p>
        </p:txBody>
      </p:sp>
      <p:sp>
        <p:nvSpPr>
          <p:cNvPr id="107524" name="Rectangle 2"/>
          <p:cNvSpPr>
            <a:spLocks noGrp="1" noRot="1" noChangeAspect="1" noChangeArrowheads="1" noTextEdit="1"/>
          </p:cNvSpPr>
          <p:nvPr>
            <p:ph type="sldImg"/>
          </p:nvPr>
        </p:nvSpPr>
        <p:spPr>
          <a:ln/>
        </p:spPr>
      </p:sp>
      <p:sp>
        <p:nvSpPr>
          <p:cNvPr id="10752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If we subtract the noncash overhead costs from the total manufacturing overhead costs, we get the cash paid for overhead costs. We will use this cash overhead amount in our cash budget.</a:t>
            </a:r>
          </a:p>
        </p:txBody>
      </p:sp>
    </p:spTree>
    <p:extLst>
      <p:ext uri="{BB962C8B-B14F-4D97-AF65-F5344CB8AC3E}">
        <p14:creationId xmlns:p14="http://schemas.microsoft.com/office/powerpoint/2010/main" val="19317243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750F8709-926C-4984-880E-B9F623E886A8}" type="slidenum">
              <a:rPr lang="en-US" altLang="en-US" sz="1000">
                <a:latin typeface="Times" panose="02020603050405020304" pitchFamily="18" charset="0"/>
              </a:rPr>
              <a:pPr/>
              <a:t>42</a:t>
            </a:fld>
            <a:endParaRPr lang="en-US" altLang="en-US" sz="1000">
              <a:latin typeface="Times" panose="02020603050405020304" pitchFamily="18" charset="0"/>
            </a:endParaRPr>
          </a:p>
        </p:txBody>
      </p:sp>
      <p:sp>
        <p:nvSpPr>
          <p:cNvPr id="1085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6BE9F442-C82B-4332-974B-EF7CE43ED957}" type="slidenum">
              <a:rPr lang="en-US" altLang="en-US" sz="1000">
                <a:latin typeface="Times" panose="02020603050405020304" pitchFamily="18" charset="0"/>
              </a:rPr>
              <a:pPr/>
              <a:t>42</a:t>
            </a:fld>
            <a:endParaRPr lang="en-US" altLang="en-US" sz="1000">
              <a:latin typeface="Times" panose="02020603050405020304" pitchFamily="18" charset="0"/>
            </a:endParaRPr>
          </a:p>
        </p:txBody>
      </p:sp>
      <p:sp>
        <p:nvSpPr>
          <p:cNvPr id="108548" name="Rectangle 2"/>
          <p:cNvSpPr>
            <a:spLocks noGrp="1" noRot="1" noChangeAspect="1" noChangeArrowheads="1" noTextEdit="1"/>
          </p:cNvSpPr>
          <p:nvPr>
            <p:ph type="sldImg"/>
          </p:nvPr>
        </p:nvSpPr>
        <p:spPr>
          <a:ln/>
        </p:spPr>
      </p:sp>
      <p:sp>
        <p:nvSpPr>
          <p:cNvPr id="10854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For the direct materials portion of our product unit cost we know that each unit requires five pounds of direct material at forty cents per pound, for a total of two dollars per unit.</a:t>
            </a:r>
          </a:p>
        </p:txBody>
      </p:sp>
    </p:spTree>
    <p:extLst>
      <p:ext uri="{BB962C8B-B14F-4D97-AF65-F5344CB8AC3E}">
        <p14:creationId xmlns:p14="http://schemas.microsoft.com/office/powerpoint/2010/main" val="9347705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282BD00F-569D-4553-B970-7B9B02ADE9CB}" type="slidenum">
              <a:rPr lang="en-US" altLang="en-US" sz="1000">
                <a:latin typeface="Times" panose="02020603050405020304" pitchFamily="18" charset="0"/>
              </a:rPr>
              <a:pPr/>
              <a:t>43</a:t>
            </a:fld>
            <a:endParaRPr lang="en-US" altLang="en-US" sz="1000">
              <a:latin typeface="Times" panose="02020603050405020304" pitchFamily="18" charset="0"/>
            </a:endParaRPr>
          </a:p>
        </p:txBody>
      </p:sp>
      <p:sp>
        <p:nvSpPr>
          <p:cNvPr id="1095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A2BFBB3C-C505-4188-A7C1-E60ECEBCC57C}" type="slidenum">
              <a:rPr lang="en-US" altLang="en-US" sz="1000">
                <a:latin typeface="Times" panose="02020603050405020304" pitchFamily="18" charset="0"/>
              </a:rPr>
              <a:pPr/>
              <a:t>43</a:t>
            </a:fld>
            <a:endParaRPr lang="en-US" altLang="en-US" sz="1000">
              <a:latin typeface="Times" panose="02020603050405020304" pitchFamily="18" charset="0"/>
            </a:endParaRPr>
          </a:p>
        </p:txBody>
      </p:sp>
      <p:sp>
        <p:nvSpPr>
          <p:cNvPr id="109572" name="Rectangle 2"/>
          <p:cNvSpPr>
            <a:spLocks noGrp="1" noRot="1" noChangeAspect="1" noChangeArrowheads="1" noTextEdit="1"/>
          </p:cNvSpPr>
          <p:nvPr>
            <p:ph type="sldImg"/>
          </p:nvPr>
        </p:nvSpPr>
        <p:spPr>
          <a:ln/>
        </p:spPr>
      </p:sp>
      <p:sp>
        <p:nvSpPr>
          <p:cNvPr id="10957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It takes point zero five hours to produce one unit and the pay rate is ten dollars per hour. We have a direct labor cost per unit of fifty cents.</a:t>
            </a:r>
          </a:p>
        </p:txBody>
      </p:sp>
    </p:spTree>
    <p:extLst>
      <p:ext uri="{BB962C8B-B14F-4D97-AF65-F5344CB8AC3E}">
        <p14:creationId xmlns:p14="http://schemas.microsoft.com/office/powerpoint/2010/main" val="17124512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2D34DBC1-3A2D-4B54-A8C8-116BC090D1ED}" type="slidenum">
              <a:rPr lang="en-US" altLang="en-US" sz="1000">
                <a:latin typeface="Times" panose="02020603050405020304" pitchFamily="18" charset="0"/>
              </a:rPr>
              <a:pPr/>
              <a:t>44</a:t>
            </a:fld>
            <a:endParaRPr lang="en-US" altLang="en-US" sz="1000">
              <a:latin typeface="Times" panose="02020603050405020304" pitchFamily="18" charset="0"/>
            </a:endParaRPr>
          </a:p>
        </p:txBody>
      </p:sp>
      <p:sp>
        <p:nvSpPr>
          <p:cNvPr id="1105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01061118-A90D-4DA7-A906-31F2911D3177}" type="slidenum">
              <a:rPr lang="en-US" altLang="en-US" sz="1000">
                <a:latin typeface="Times" panose="02020603050405020304" pitchFamily="18" charset="0"/>
              </a:rPr>
              <a:pPr/>
              <a:t>44</a:t>
            </a:fld>
            <a:endParaRPr lang="en-US" altLang="en-US" sz="1000">
              <a:latin typeface="Times" panose="02020603050405020304" pitchFamily="18" charset="0"/>
            </a:endParaRPr>
          </a:p>
        </p:txBody>
      </p:sp>
      <p:sp>
        <p:nvSpPr>
          <p:cNvPr id="110596" name="Rectangle 2"/>
          <p:cNvSpPr>
            <a:spLocks noGrp="1" noRot="1" noChangeAspect="1" noChangeArrowheads="1" noTextEdit="1"/>
          </p:cNvSpPr>
          <p:nvPr>
            <p:ph type="sldImg"/>
          </p:nvPr>
        </p:nvSpPr>
        <p:spPr>
          <a:ln/>
        </p:spPr>
      </p:sp>
      <p:sp>
        <p:nvSpPr>
          <p:cNvPr id="11059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apply overhead on the basis of direct labor hours, so we multiply point zero five hours times the predetermined rate of forty-nine dollars and seventy cents, and get overhead cost per unit of two dollars and forty-nine cents. Our total unit cost is four dollars and ninety-nine cents.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Calculate the cost of our ending finished goods inventory.</a:t>
            </a:r>
          </a:p>
        </p:txBody>
      </p:sp>
    </p:spTree>
    <p:extLst>
      <p:ext uri="{BB962C8B-B14F-4D97-AF65-F5344CB8AC3E}">
        <p14:creationId xmlns:p14="http://schemas.microsoft.com/office/powerpoint/2010/main" val="30456227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551BBC16-9856-4C21-9FC9-DBCBCDED03D3}" type="slidenum">
              <a:rPr lang="en-US" altLang="en-US" sz="1000">
                <a:latin typeface="Times" panose="02020603050405020304" pitchFamily="18" charset="0"/>
              </a:rPr>
              <a:pPr/>
              <a:t>45</a:t>
            </a:fld>
            <a:endParaRPr lang="en-US" altLang="en-US" sz="1000">
              <a:latin typeface="Times" panose="02020603050405020304" pitchFamily="18" charset="0"/>
            </a:endParaRPr>
          </a:p>
        </p:txBody>
      </p:sp>
      <p:sp>
        <p:nvSpPr>
          <p:cNvPr id="1116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EDA6D615-8F22-4DD3-A2DF-AD00EA80CD04}" type="slidenum">
              <a:rPr lang="en-US" altLang="en-US" sz="1000">
                <a:latin typeface="Times" panose="02020603050405020304" pitchFamily="18" charset="0"/>
              </a:rPr>
              <a:pPr/>
              <a:t>45</a:t>
            </a:fld>
            <a:endParaRPr lang="en-US" altLang="en-US" sz="1000">
              <a:latin typeface="Times" panose="02020603050405020304" pitchFamily="18" charset="0"/>
            </a:endParaRPr>
          </a:p>
        </p:txBody>
      </p:sp>
      <p:sp>
        <p:nvSpPr>
          <p:cNvPr id="111620" name="Rectangle 2"/>
          <p:cNvSpPr>
            <a:spLocks noGrp="1" noRot="1" noChangeAspect="1" noChangeArrowheads="1" noTextEdit="1"/>
          </p:cNvSpPr>
          <p:nvPr>
            <p:ph type="sldImg"/>
          </p:nvPr>
        </p:nvSpPr>
        <p:spPr>
          <a:ln/>
        </p:spPr>
      </p:sp>
      <p:sp>
        <p:nvSpPr>
          <p:cNvPr id="11162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estimate there will be five thousand units in ending inventory and at a per unit cost of four dollars and ninety-nine cents, we have a total cost of twenty-four thousand nine hundred fifty dollars. The finished goods inventory will appear on our budgeted balance sheet.</a:t>
            </a:r>
          </a:p>
        </p:txBody>
      </p:sp>
    </p:spTree>
    <p:extLst>
      <p:ext uri="{BB962C8B-B14F-4D97-AF65-F5344CB8AC3E}">
        <p14:creationId xmlns:p14="http://schemas.microsoft.com/office/powerpoint/2010/main" val="4708898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077F1DEE-E710-4924-917F-F0119286E21F}" type="slidenum">
              <a:rPr lang="en-US" altLang="en-US" sz="1000">
                <a:latin typeface="Times" panose="02020603050405020304" pitchFamily="18" charset="0"/>
              </a:rPr>
              <a:pPr/>
              <a:t>46</a:t>
            </a:fld>
            <a:endParaRPr lang="en-US" altLang="en-US" sz="1000">
              <a:latin typeface="Times" panose="02020603050405020304" pitchFamily="18" charset="0"/>
            </a:endParaRPr>
          </a:p>
        </p:txBody>
      </p:sp>
      <p:sp>
        <p:nvSpPr>
          <p:cNvPr id="1126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EE0FA332-0EA7-4D04-9201-8416CD73B0C4}" type="slidenum">
              <a:rPr lang="en-US" altLang="en-US" sz="1000">
                <a:latin typeface="Times" panose="02020603050405020304" pitchFamily="18" charset="0"/>
              </a:rPr>
              <a:pPr/>
              <a:t>46</a:t>
            </a:fld>
            <a:endParaRPr lang="en-US" altLang="en-US" sz="1000">
              <a:latin typeface="Times" panose="02020603050405020304" pitchFamily="18" charset="0"/>
            </a:endParaRPr>
          </a:p>
        </p:txBody>
      </p:sp>
      <p:sp>
        <p:nvSpPr>
          <p:cNvPr id="112644" name="Rectangle 2"/>
          <p:cNvSpPr>
            <a:spLocks noGrp="1" noRot="1" noChangeAspect="1" noChangeArrowheads="1" noTextEdit="1"/>
          </p:cNvSpPr>
          <p:nvPr>
            <p:ph type="sldImg"/>
          </p:nvPr>
        </p:nvSpPr>
        <p:spPr>
          <a:ln/>
        </p:spPr>
      </p:sp>
      <p:sp>
        <p:nvSpPr>
          <p:cNvPr id="11264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Royal has a variable and fixed component to its selling and administrative expenses. The company estimates variable selling and administrative expenses at fifty cents per unit</a:t>
            </a:r>
            <a:r>
              <a:rPr lang="en-US" altLang="en-US" u="sng" smtClean="0">
                <a:latin typeface="Times New Roman" panose="02020603050405020304" pitchFamily="18" charset="0"/>
              </a:rPr>
              <a:t> sold</a:t>
            </a:r>
            <a:r>
              <a:rPr lang="en-US" altLang="en-US" smtClean="0">
                <a:latin typeface="Times New Roman" panose="02020603050405020304" pitchFamily="18" charset="0"/>
              </a:rPr>
              <a:t>. Fixed selling and administrative expenses are estimated at seventy thousand dollars per month. Of this amount, ten thousand are noncash expenses, primarily depreciation.</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The selling and administrative expense budget will be prepared in a manner similar to our overhead budget.</a:t>
            </a:r>
          </a:p>
        </p:txBody>
      </p:sp>
    </p:spTree>
    <p:extLst>
      <p:ext uri="{BB962C8B-B14F-4D97-AF65-F5344CB8AC3E}">
        <p14:creationId xmlns:p14="http://schemas.microsoft.com/office/powerpoint/2010/main" val="18245503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5008361C-3468-4E99-95B4-904B425BCDD3}" type="slidenum">
              <a:rPr lang="en-US" altLang="en-US" sz="1000">
                <a:latin typeface="Times" panose="02020603050405020304" pitchFamily="18" charset="0"/>
              </a:rPr>
              <a:pPr/>
              <a:t>47</a:t>
            </a:fld>
            <a:endParaRPr lang="en-US" altLang="en-US" sz="1000">
              <a:latin typeface="Times" panose="02020603050405020304" pitchFamily="18" charset="0"/>
            </a:endParaRPr>
          </a:p>
        </p:txBody>
      </p:sp>
      <p:sp>
        <p:nvSpPr>
          <p:cNvPr id="1136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475291E1-4621-493B-A92C-DFBCA1646AEF}" type="slidenum">
              <a:rPr lang="en-US" altLang="en-US" sz="1000">
                <a:latin typeface="Times" panose="02020603050405020304" pitchFamily="18" charset="0"/>
              </a:rPr>
              <a:pPr/>
              <a:t>47</a:t>
            </a:fld>
            <a:endParaRPr lang="en-US" altLang="en-US" sz="1000">
              <a:latin typeface="Times" panose="02020603050405020304" pitchFamily="18" charset="0"/>
            </a:endParaRPr>
          </a:p>
        </p:txBody>
      </p:sp>
      <p:sp>
        <p:nvSpPr>
          <p:cNvPr id="113668" name="Rectangle 2"/>
          <p:cNvSpPr>
            <a:spLocks noGrp="1" noRot="1" noChangeAspect="1" noChangeArrowheads="1" noTextEdit="1"/>
          </p:cNvSpPr>
          <p:nvPr>
            <p:ph type="sldImg"/>
          </p:nvPr>
        </p:nvSpPr>
        <p:spPr>
          <a:ln/>
        </p:spPr>
      </p:sp>
      <p:sp>
        <p:nvSpPr>
          <p:cNvPr id="11366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Variable selling and administrative expenses are based on units sold. In April we expect to sell twenty thousand units and apply the variable rate of fifty cents per unit.</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To our variable expenses we add our estimated seventy thousand fixed selling and administrative expenses to get total selling and administrative expenses of eighty thousand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Finally, we subtract the noncash portion of the fixed expenses to arrive at cash selling and administrative expenses for April of seventy thousand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Take a few minutes to complete the schedule and see what kind of progress you are making.</a:t>
            </a:r>
          </a:p>
        </p:txBody>
      </p:sp>
    </p:spTree>
    <p:extLst>
      <p:ext uri="{BB962C8B-B14F-4D97-AF65-F5344CB8AC3E}">
        <p14:creationId xmlns:p14="http://schemas.microsoft.com/office/powerpoint/2010/main" val="1700950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77A10E3E-D307-4700-BCBF-64FBA3F441C8}" type="slidenum">
              <a:rPr lang="en-US" altLang="en-US" sz="1000">
                <a:latin typeface="Times" panose="02020603050405020304" pitchFamily="18" charset="0"/>
              </a:rPr>
              <a:pPr/>
              <a:t>48</a:t>
            </a:fld>
            <a:endParaRPr lang="en-US" altLang="en-US" sz="1000">
              <a:latin typeface="Times" panose="02020603050405020304" pitchFamily="18" charset="0"/>
            </a:endParaRPr>
          </a:p>
        </p:txBody>
      </p:sp>
      <p:sp>
        <p:nvSpPr>
          <p:cNvPr id="1146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72AEB471-1A88-4250-8E89-819F6DCE8A9D}" type="slidenum">
              <a:rPr lang="en-US" altLang="en-US" sz="1000">
                <a:latin typeface="Times" panose="02020603050405020304" pitchFamily="18" charset="0"/>
              </a:rPr>
              <a:pPr/>
              <a:t>48</a:t>
            </a:fld>
            <a:endParaRPr lang="en-US" altLang="en-US" sz="1000">
              <a:latin typeface="Times" panose="02020603050405020304" pitchFamily="18" charset="0"/>
            </a:endParaRPr>
          </a:p>
        </p:txBody>
      </p:sp>
      <p:sp>
        <p:nvSpPr>
          <p:cNvPr id="114692" name="Rectangle 2"/>
          <p:cNvSpPr>
            <a:spLocks noGrp="1" noRot="1" noChangeAspect="1" noChangeArrowheads="1" noTextEdit="1"/>
          </p:cNvSpPr>
          <p:nvPr>
            <p:ph type="sldImg"/>
          </p:nvPr>
        </p:nvSpPr>
        <p:spPr>
          <a:ln/>
        </p:spPr>
      </p:sp>
      <p:sp>
        <p:nvSpPr>
          <p:cNvPr id="11469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You can see how similar this schedule is to the manufacturing overhead schedule.</a:t>
            </a:r>
          </a:p>
        </p:txBody>
      </p:sp>
    </p:spTree>
    <p:extLst>
      <p:ext uri="{BB962C8B-B14F-4D97-AF65-F5344CB8AC3E}">
        <p14:creationId xmlns:p14="http://schemas.microsoft.com/office/powerpoint/2010/main" val="37902615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CC5E887D-C72E-4168-B761-AB1A61B8DC26}" type="slidenum">
              <a:rPr lang="en-US" altLang="en-US" sz="1000">
                <a:latin typeface="Times" panose="02020603050405020304" pitchFamily="18" charset="0"/>
              </a:rPr>
              <a:pPr/>
              <a:t>49</a:t>
            </a:fld>
            <a:endParaRPr lang="en-US" altLang="en-US" sz="1000">
              <a:latin typeface="Times" panose="02020603050405020304" pitchFamily="18" charset="0"/>
            </a:endParaRPr>
          </a:p>
        </p:txBody>
      </p:sp>
      <p:sp>
        <p:nvSpPr>
          <p:cNvPr id="1157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8FF13AB0-E185-4F64-8D09-92E29D6BD2BE}" type="slidenum">
              <a:rPr lang="en-US" altLang="en-US" sz="1000">
                <a:latin typeface="Times" panose="02020603050405020304" pitchFamily="18" charset="0"/>
              </a:rPr>
              <a:pPr/>
              <a:t>49</a:t>
            </a:fld>
            <a:endParaRPr lang="en-US" altLang="en-US" sz="1000">
              <a:latin typeface="Times" panose="02020603050405020304" pitchFamily="18" charset="0"/>
            </a:endParaRPr>
          </a:p>
        </p:txBody>
      </p:sp>
      <p:sp>
        <p:nvSpPr>
          <p:cNvPr id="115716" name="Rectangle 2"/>
          <p:cNvSpPr>
            <a:spLocks noGrp="1" noRot="1" noChangeAspect="1" noChangeArrowheads="1" noTextEdit="1"/>
          </p:cNvSpPr>
          <p:nvPr>
            <p:ph type="sldImg"/>
          </p:nvPr>
        </p:nvSpPr>
        <p:spPr>
          <a:ln/>
        </p:spPr>
      </p:sp>
      <p:sp>
        <p:nvSpPr>
          <p:cNvPr id="1157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preparation of the cash budget can be quite complex. We have to pay close attention to details from our other budgets if we are to be successful in preparing the cash budget.</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On your screen, we listed the four major sections of the cash budget. As we prepare the budget, you will clearly see these four sections.</a:t>
            </a:r>
          </a:p>
        </p:txBody>
      </p:sp>
    </p:spTree>
    <p:extLst>
      <p:ext uri="{BB962C8B-B14F-4D97-AF65-F5344CB8AC3E}">
        <p14:creationId xmlns:p14="http://schemas.microsoft.com/office/powerpoint/2010/main" val="6247455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27B670FF-5099-4741-8394-EB50345D7F3D}" type="slidenum">
              <a:rPr lang="en-US" altLang="en-US" sz="1000">
                <a:latin typeface="Times" panose="02020603050405020304" pitchFamily="18" charset="0"/>
              </a:rPr>
              <a:pPr/>
              <a:t>50</a:t>
            </a:fld>
            <a:endParaRPr lang="en-US" altLang="en-US" sz="1000">
              <a:latin typeface="Times" panose="02020603050405020304" pitchFamily="18" charset="0"/>
            </a:endParaRPr>
          </a:p>
        </p:txBody>
      </p:sp>
      <p:sp>
        <p:nvSpPr>
          <p:cNvPr id="1167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405C102F-CDAB-476C-B42B-6199E2C3D7EF}" type="slidenum">
              <a:rPr lang="en-US" altLang="en-US" sz="1000">
                <a:latin typeface="Times" panose="02020603050405020304" pitchFamily="18" charset="0"/>
              </a:rPr>
              <a:pPr/>
              <a:t>50</a:t>
            </a:fld>
            <a:endParaRPr lang="en-US" altLang="en-US" sz="1000">
              <a:latin typeface="Times" panose="02020603050405020304" pitchFamily="18" charset="0"/>
            </a:endParaRPr>
          </a:p>
        </p:txBody>
      </p:sp>
      <p:sp>
        <p:nvSpPr>
          <p:cNvPr id="116740" name="Rectangle 2"/>
          <p:cNvSpPr>
            <a:spLocks noGrp="1" noRot="1" noChangeAspect="1" noChangeArrowheads="1" noTextEdit="1"/>
          </p:cNvSpPr>
          <p:nvPr>
            <p:ph type="sldImg"/>
          </p:nvPr>
        </p:nvSpPr>
        <p:spPr>
          <a:ln/>
        </p:spPr>
      </p:sp>
      <p:sp>
        <p:nvSpPr>
          <p:cNvPr id="11674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It would be a good idea to jot down this additional information or merely print the screen. We will need </a:t>
            </a:r>
            <a:r>
              <a:rPr lang="en-US" altLang="en-US" b="1" smtClean="0">
                <a:latin typeface="Times New Roman" panose="02020603050405020304" pitchFamily="18" charset="0"/>
              </a:rPr>
              <a:t>all</a:t>
            </a:r>
            <a:r>
              <a:rPr lang="en-US" altLang="en-US" smtClean="0">
                <a:latin typeface="Times New Roman" panose="02020603050405020304" pitchFamily="18" charset="0"/>
              </a:rPr>
              <a:t> of it to prepare the cash budget.</a:t>
            </a:r>
          </a:p>
        </p:txBody>
      </p:sp>
    </p:spTree>
    <p:extLst>
      <p:ext uri="{BB962C8B-B14F-4D97-AF65-F5344CB8AC3E}">
        <p14:creationId xmlns:p14="http://schemas.microsoft.com/office/powerpoint/2010/main" val="26165193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F3888ABD-F971-4DDD-A024-FBFADCE6BFF6}" type="slidenum">
              <a:rPr lang="en-US" altLang="en-US" sz="1000">
                <a:latin typeface="Times" panose="02020603050405020304" pitchFamily="18" charset="0"/>
              </a:rPr>
              <a:pPr/>
              <a:t>51</a:t>
            </a:fld>
            <a:endParaRPr lang="en-US" altLang="en-US" sz="1000">
              <a:latin typeface="Times" panose="02020603050405020304" pitchFamily="18" charset="0"/>
            </a:endParaRPr>
          </a:p>
        </p:txBody>
      </p:sp>
      <p:sp>
        <p:nvSpPr>
          <p:cNvPr id="1177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9454DB61-4C3C-4E95-A81C-09C415C485C2}" type="slidenum">
              <a:rPr lang="en-US" altLang="en-US" sz="1000">
                <a:latin typeface="Times" panose="02020603050405020304" pitchFamily="18" charset="0"/>
              </a:rPr>
              <a:pPr/>
              <a:t>51</a:t>
            </a:fld>
            <a:endParaRPr lang="en-US" altLang="en-US" sz="1000">
              <a:latin typeface="Times" panose="02020603050405020304" pitchFamily="18" charset="0"/>
            </a:endParaRPr>
          </a:p>
        </p:txBody>
      </p:sp>
      <p:sp>
        <p:nvSpPr>
          <p:cNvPr id="117764" name="Rectangle 2"/>
          <p:cNvSpPr>
            <a:spLocks noGrp="1" noRot="1" noChangeAspect="1" noChangeArrowheads="1" noTextEdit="1"/>
          </p:cNvSpPr>
          <p:nvPr>
            <p:ph type="sldImg"/>
          </p:nvPr>
        </p:nvSpPr>
        <p:spPr>
          <a:ln/>
        </p:spPr>
      </p:sp>
      <p:sp>
        <p:nvSpPr>
          <p:cNvPr id="11776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began April with forty thousand dollars in cash. To this amount we add our expected cash collections from sales for the month of April of one hundred seventy thousand dollars. We complete the first section by calculating the total cash available of two hundred ten thousand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Now, let’s continue with the budget preparation.</a:t>
            </a:r>
          </a:p>
        </p:txBody>
      </p:sp>
    </p:spTree>
    <p:extLst>
      <p:ext uri="{BB962C8B-B14F-4D97-AF65-F5344CB8AC3E}">
        <p14:creationId xmlns:p14="http://schemas.microsoft.com/office/powerpoint/2010/main" val="40076389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213EE112-6FB1-4AD8-A193-C55B2E60FA54}" type="slidenum">
              <a:rPr lang="en-US" altLang="en-US" sz="1000">
                <a:latin typeface="Times" panose="02020603050405020304" pitchFamily="18" charset="0"/>
              </a:rPr>
              <a:pPr/>
              <a:t>52</a:t>
            </a:fld>
            <a:endParaRPr lang="en-US" altLang="en-US" sz="1000">
              <a:latin typeface="Times" panose="02020603050405020304" pitchFamily="18" charset="0"/>
            </a:endParaRPr>
          </a:p>
        </p:txBody>
      </p:sp>
      <p:sp>
        <p:nvSpPr>
          <p:cNvPr id="1187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BB242415-CFC8-412D-92BC-1928B79C7049}" type="slidenum">
              <a:rPr lang="en-US" altLang="en-US" sz="1000">
                <a:latin typeface="Times" panose="02020603050405020304" pitchFamily="18" charset="0"/>
              </a:rPr>
              <a:pPr/>
              <a:t>52</a:t>
            </a:fld>
            <a:endParaRPr lang="en-US" altLang="en-US" sz="1000">
              <a:latin typeface="Times" panose="02020603050405020304" pitchFamily="18" charset="0"/>
            </a:endParaRPr>
          </a:p>
        </p:txBody>
      </p:sp>
      <p:sp>
        <p:nvSpPr>
          <p:cNvPr id="118788" name="Rectangle 2"/>
          <p:cNvSpPr>
            <a:spLocks noGrp="1" noRot="1" noChangeAspect="1" noChangeArrowheads="1" noTextEdit="1"/>
          </p:cNvSpPr>
          <p:nvPr>
            <p:ph type="sldImg"/>
          </p:nvPr>
        </p:nvSpPr>
        <p:spPr>
          <a:ln/>
        </p:spPr>
      </p:sp>
      <p:sp>
        <p:nvSpPr>
          <p:cNvPr id="11878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During April we expect to pay forty thousand dollars for raw materials, fifteen thousand dollars in direct labor, fifty-six thousand in </a:t>
            </a:r>
            <a:r>
              <a:rPr lang="en-US" altLang="en-US" u="sng" smtClean="0">
                <a:latin typeface="Times New Roman" panose="02020603050405020304" pitchFamily="18" charset="0"/>
              </a:rPr>
              <a:t>cash</a:t>
            </a:r>
            <a:r>
              <a:rPr lang="en-US" altLang="en-US" smtClean="0">
                <a:latin typeface="Times New Roman" panose="02020603050405020304" pitchFamily="18" charset="0"/>
              </a:rPr>
              <a:t> manufacturing overhead, and seventy thousand dollars for selling and administrative expense.. This is not the </a:t>
            </a:r>
            <a:r>
              <a:rPr lang="en-US" altLang="en-US" i="1" smtClean="0">
                <a:latin typeface="Times New Roman" panose="02020603050405020304" pitchFamily="18" charset="0"/>
              </a:rPr>
              <a:t>total</a:t>
            </a:r>
            <a:r>
              <a:rPr lang="en-US" altLang="en-US" smtClean="0">
                <a:latin typeface="Times New Roman" panose="02020603050405020304" pitchFamily="18" charset="0"/>
              </a:rPr>
              <a:t> manufacturing overhead because we have excluded noncash depreciation costs. During April, the Board of Directors paid a cash dividend of forty nine thousand dollars.</a:t>
            </a:r>
          </a:p>
          <a:p>
            <a:pPr eaLnBrk="1" hangingPunct="1"/>
            <a:r>
              <a:rPr lang="en-US" altLang="en-US" smtClean="0">
                <a:latin typeface="Times New Roman" panose="02020603050405020304" pitchFamily="18" charset="0"/>
              </a:rPr>
              <a:t>We have not completed the second major section of the cash budget, the cash disbursements.</a:t>
            </a:r>
          </a:p>
        </p:txBody>
      </p:sp>
    </p:spTree>
    <p:extLst>
      <p:ext uri="{BB962C8B-B14F-4D97-AF65-F5344CB8AC3E}">
        <p14:creationId xmlns:p14="http://schemas.microsoft.com/office/powerpoint/2010/main" val="17575258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BAA59423-9260-457D-96C5-2522911D57BA}" type="slidenum">
              <a:rPr lang="en-US" altLang="en-US" sz="1000">
                <a:latin typeface="Times" panose="02020603050405020304" pitchFamily="18" charset="0"/>
              </a:rPr>
              <a:pPr/>
              <a:t>53</a:t>
            </a:fld>
            <a:endParaRPr lang="en-US" altLang="en-US" sz="1000">
              <a:latin typeface="Times" panose="02020603050405020304" pitchFamily="18" charset="0"/>
            </a:endParaRPr>
          </a:p>
        </p:txBody>
      </p:sp>
      <p:sp>
        <p:nvSpPr>
          <p:cNvPr id="1198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43303F05-B568-4F95-802F-B27815B00A91}" type="slidenum">
              <a:rPr lang="en-US" altLang="en-US" sz="1000">
                <a:latin typeface="Times" panose="02020603050405020304" pitchFamily="18" charset="0"/>
              </a:rPr>
              <a:pPr/>
              <a:t>53</a:t>
            </a:fld>
            <a:endParaRPr lang="en-US" altLang="en-US" sz="1000">
              <a:latin typeface="Times" panose="02020603050405020304" pitchFamily="18" charset="0"/>
            </a:endParaRPr>
          </a:p>
        </p:txBody>
      </p:sp>
      <p:sp>
        <p:nvSpPr>
          <p:cNvPr id="119812" name="Rectangle 2"/>
          <p:cNvSpPr>
            <a:spLocks noGrp="1" noRot="1" noChangeAspect="1" noChangeArrowheads="1" noTextEdit="1"/>
          </p:cNvSpPr>
          <p:nvPr>
            <p:ph type="sldImg"/>
          </p:nvPr>
        </p:nvSpPr>
        <p:spPr>
          <a:ln/>
        </p:spPr>
      </p:sp>
      <p:sp>
        <p:nvSpPr>
          <p:cNvPr id="11981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The third section of the cash budget is to determine any cash excess or deficiency. In the month of April will expect to have a cash deficiency of twenty thousand dollars. Since Royal has a policy that the company will always maintain an ending cash balance of thirty thousand dollars, it will have to borrow fifty thousand dollars against its line-of-credit in April.</a:t>
            </a:r>
          </a:p>
        </p:txBody>
      </p:sp>
    </p:spTree>
    <p:extLst>
      <p:ext uri="{BB962C8B-B14F-4D97-AF65-F5344CB8AC3E}">
        <p14:creationId xmlns:p14="http://schemas.microsoft.com/office/powerpoint/2010/main" val="16116201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B03DB087-E736-441C-ACE3-C0561F7105A2}" type="slidenum">
              <a:rPr lang="en-US" altLang="en-US" sz="1000">
                <a:latin typeface="Times" panose="02020603050405020304" pitchFamily="18" charset="0"/>
              </a:rPr>
              <a:pPr/>
              <a:t>54</a:t>
            </a:fld>
            <a:endParaRPr lang="en-US" altLang="en-US" sz="1000">
              <a:latin typeface="Times" panose="02020603050405020304" pitchFamily="18" charset="0"/>
            </a:endParaRPr>
          </a:p>
        </p:txBody>
      </p:sp>
      <p:sp>
        <p:nvSpPr>
          <p:cNvPr id="1208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40EEBD93-D18D-4444-9E3A-A40CED3DDBAA}" type="slidenum">
              <a:rPr lang="en-US" altLang="en-US" sz="1000">
                <a:latin typeface="Times" panose="02020603050405020304" pitchFamily="18" charset="0"/>
              </a:rPr>
              <a:pPr/>
              <a:t>54</a:t>
            </a:fld>
            <a:endParaRPr lang="en-US" altLang="en-US" sz="1000">
              <a:latin typeface="Times" panose="02020603050405020304" pitchFamily="18"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After Royal borrows on its line-of-credit, it will have an ending cash balance of thirty thousand dollars. The ending cash balance for April becomes the beginning cash balance for May.</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Let’s complete the cash budget for the month of May.</a:t>
            </a:r>
          </a:p>
        </p:txBody>
      </p:sp>
    </p:spTree>
    <p:extLst>
      <p:ext uri="{BB962C8B-B14F-4D97-AF65-F5344CB8AC3E}">
        <p14:creationId xmlns:p14="http://schemas.microsoft.com/office/powerpoint/2010/main" val="32952233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2D2F2CCF-4C28-46CB-AF6F-52602A88CECD}" type="slidenum">
              <a:rPr lang="en-US" altLang="en-US" sz="1000">
                <a:latin typeface="Times" panose="02020603050405020304" pitchFamily="18" charset="0"/>
              </a:rPr>
              <a:pPr/>
              <a:t>55</a:t>
            </a:fld>
            <a:endParaRPr lang="en-US" altLang="en-US" sz="1000">
              <a:latin typeface="Times" panose="02020603050405020304" pitchFamily="18" charset="0"/>
            </a:endParaRPr>
          </a:p>
        </p:txBody>
      </p:sp>
      <p:sp>
        <p:nvSpPr>
          <p:cNvPr id="1218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6341D7DB-7D81-4846-9A4F-65F41BF83A46}" type="slidenum">
              <a:rPr lang="en-US" altLang="en-US" sz="1000">
                <a:latin typeface="Times" panose="02020603050405020304" pitchFamily="18" charset="0"/>
              </a:rPr>
              <a:pPr/>
              <a:t>55</a:t>
            </a:fld>
            <a:endParaRPr lang="en-US" altLang="en-US" sz="1000">
              <a:latin typeface="Times" panose="02020603050405020304" pitchFamily="18" charset="0"/>
            </a:endParaRPr>
          </a:p>
        </p:txBody>
      </p:sp>
      <p:sp>
        <p:nvSpPr>
          <p:cNvPr id="121860" name="Rectangle 2"/>
          <p:cNvSpPr>
            <a:spLocks noGrp="1" noRot="1" noChangeAspect="1" noChangeArrowheads="1" noTextEdit="1"/>
          </p:cNvSpPr>
          <p:nvPr>
            <p:ph type="sldImg"/>
          </p:nvPr>
        </p:nvSpPr>
        <p:spPr>
          <a:ln/>
        </p:spPr>
      </p:sp>
      <p:sp>
        <p:nvSpPr>
          <p:cNvPr id="12186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Refer back to our previous budgets to get the cash collection, cash disbursements for direct materials, direct labor, manufacturing overhead, and selling and administrative expenses. The new item in May is that the company plans to purchase one hundred forty-three thousand seven hundred dollars worth of equipment.</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For May the company will have a cash excess of thirty thousand dollars, but will not be able to repay the monies borrowed on the line-of-credit or the accrued interest.</a:t>
            </a:r>
          </a:p>
          <a:p>
            <a:pPr eaLnBrk="1" hangingPunct="1"/>
            <a:r>
              <a:rPr lang="en-US" altLang="en-US" smtClean="0">
                <a:latin typeface="Times New Roman" panose="02020603050405020304" pitchFamily="18" charset="0"/>
              </a:rPr>
              <a:t>It’s your turn to calculate the cash excess or deficiency for the month of June.</a:t>
            </a:r>
          </a:p>
        </p:txBody>
      </p:sp>
    </p:spTree>
    <p:extLst>
      <p:ext uri="{BB962C8B-B14F-4D97-AF65-F5344CB8AC3E}">
        <p14:creationId xmlns:p14="http://schemas.microsoft.com/office/powerpoint/2010/main" val="16885791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8B4E4110-B00E-45CB-B37E-AB4F3A214FA9}" type="slidenum">
              <a:rPr lang="en-US" altLang="en-US" sz="1000">
                <a:latin typeface="Times" panose="02020603050405020304" pitchFamily="18" charset="0"/>
              </a:rPr>
              <a:pPr/>
              <a:t>56</a:t>
            </a:fld>
            <a:endParaRPr lang="en-US" altLang="en-US" sz="1000">
              <a:latin typeface="Times" panose="02020603050405020304" pitchFamily="18" charset="0"/>
            </a:endParaRPr>
          </a:p>
        </p:txBody>
      </p:sp>
      <p:sp>
        <p:nvSpPr>
          <p:cNvPr id="1228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7EA645EF-D800-4D21-96D2-88435D5B2817}" type="slidenum">
              <a:rPr lang="en-US" altLang="en-US" sz="1000">
                <a:latin typeface="Times" panose="02020603050405020304" pitchFamily="18" charset="0"/>
              </a:rPr>
              <a:pPr/>
              <a:t>56</a:t>
            </a:fld>
            <a:endParaRPr lang="en-US" altLang="en-US" sz="1000">
              <a:latin typeface="Times" panose="02020603050405020304" pitchFamily="18" charset="0"/>
            </a:endParaRPr>
          </a:p>
        </p:txBody>
      </p:sp>
      <p:sp>
        <p:nvSpPr>
          <p:cNvPr id="122884" name="Rectangle 2"/>
          <p:cNvSpPr>
            <a:spLocks noGrp="1" noRot="1" noChangeAspect="1" noChangeArrowheads="1" noTextEdit="1"/>
          </p:cNvSpPr>
          <p:nvPr>
            <p:ph type="sldImg"/>
          </p:nvPr>
        </p:nvSpPr>
        <p:spPr>
          <a:ln/>
        </p:spPr>
      </p:sp>
      <p:sp>
        <p:nvSpPr>
          <p:cNvPr id="12288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You can see the cash excess of ninety-five thousand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At the end of June, Royal will have sufficient cash to repay the fifty thousand dollars borrowed in April plus the interest on the loan. The total interest is two thousand dollars as demonstrated in the computation of interest box on the left side of your screen.</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Royal will end the quarter with forty-three thousand dollars cash on hand. This cash balance will appear on our budgeted balance sheet.</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40743438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1822526A-5225-4C9D-BD32-25897AAA5F56}" type="slidenum">
              <a:rPr lang="en-US" altLang="en-US" sz="1000">
                <a:latin typeface="Times" panose="02020603050405020304" pitchFamily="18" charset="0"/>
              </a:rPr>
              <a:pPr/>
              <a:t>57</a:t>
            </a:fld>
            <a:endParaRPr lang="en-US" altLang="en-US" sz="1000">
              <a:latin typeface="Times" panose="02020603050405020304" pitchFamily="18" charset="0"/>
            </a:endParaRPr>
          </a:p>
        </p:txBody>
      </p:sp>
      <p:sp>
        <p:nvSpPr>
          <p:cNvPr id="1239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1847CBA7-D39A-41BA-B2B2-23F9CB66C70F}" type="slidenum">
              <a:rPr lang="en-US" altLang="en-US" sz="1000">
                <a:latin typeface="Times" panose="02020603050405020304" pitchFamily="18" charset="0"/>
              </a:rPr>
              <a:pPr/>
              <a:t>57</a:t>
            </a:fld>
            <a:endParaRPr lang="en-US" altLang="en-US" sz="1000">
              <a:latin typeface="Times" panose="02020603050405020304" pitchFamily="18" charset="0"/>
            </a:endParaRPr>
          </a:p>
        </p:txBody>
      </p:sp>
      <p:sp>
        <p:nvSpPr>
          <p:cNvPr id="123908" name="Rectangle 2"/>
          <p:cNvSpPr>
            <a:spLocks noGrp="1" noRot="1" noChangeAspect="1" noChangeArrowheads="1" noTextEdit="1"/>
          </p:cNvSpPr>
          <p:nvPr>
            <p:ph type="sldImg"/>
          </p:nvPr>
        </p:nvSpPr>
        <p:spPr>
          <a:ln/>
        </p:spPr>
      </p:sp>
      <p:sp>
        <p:nvSpPr>
          <p:cNvPr id="12390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are now ready to move from the preparation of individual budgets to compiling our budgeted financial statements. Let’s begin with the budgeted income statement.</a:t>
            </a:r>
          </a:p>
        </p:txBody>
      </p:sp>
    </p:spTree>
    <p:extLst>
      <p:ext uri="{BB962C8B-B14F-4D97-AF65-F5344CB8AC3E}">
        <p14:creationId xmlns:p14="http://schemas.microsoft.com/office/powerpoint/2010/main" val="17001711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E3688333-EBDD-4BD2-BD92-BE9EC29E67DC}" type="slidenum">
              <a:rPr lang="en-US" altLang="en-US" sz="1000">
                <a:latin typeface="Times" panose="02020603050405020304" pitchFamily="18" charset="0"/>
              </a:rPr>
              <a:pPr/>
              <a:t>58</a:t>
            </a:fld>
            <a:endParaRPr lang="en-US" altLang="en-US" sz="1000">
              <a:latin typeface="Times" panose="02020603050405020304" pitchFamily="18" charset="0"/>
            </a:endParaRPr>
          </a:p>
        </p:txBody>
      </p:sp>
      <p:sp>
        <p:nvSpPr>
          <p:cNvPr id="1249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A7278EB0-4608-494B-BDAB-6BF2E40822DC}" type="slidenum">
              <a:rPr lang="en-US" altLang="en-US" sz="1000">
                <a:latin typeface="Times" panose="02020603050405020304" pitchFamily="18" charset="0"/>
              </a:rPr>
              <a:pPr/>
              <a:t>58</a:t>
            </a:fld>
            <a:endParaRPr lang="en-US" altLang="en-US" sz="1000">
              <a:latin typeface="Times" panose="02020603050405020304" pitchFamily="18" charset="0"/>
            </a:endParaRPr>
          </a:p>
        </p:txBody>
      </p:sp>
      <p:sp>
        <p:nvSpPr>
          <p:cNvPr id="124932" name="Rectangle 2"/>
          <p:cNvSpPr>
            <a:spLocks noGrp="1" noRot="1" noChangeAspect="1" noChangeArrowheads="1" noTextEdit="1"/>
          </p:cNvSpPr>
          <p:nvPr>
            <p:ph type="sldImg"/>
          </p:nvPr>
        </p:nvSpPr>
        <p:spPr>
          <a:ln/>
        </p:spPr>
      </p:sp>
      <p:sp>
        <p:nvSpPr>
          <p:cNvPr id="12493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Recall that Royal planned to sell one hundred thousand units during the quarter at ten dollars per unit.</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We determined the unit cost at four dollars and ninety-nine cents, so cost of goods sold will be four hundred ninety-nine thousand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Our selling and administrative expenses, including depreciation, total two hundred sixty thousand dollars and we incurred two thousand dollars of interest expense during the quarter.</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Our budgeted net income for the quarter is two hundred thirty-nine thousand dollars.</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With the income statement complete, we can move on to the budgeted balance sheet.</a:t>
            </a:r>
          </a:p>
        </p:txBody>
      </p:sp>
    </p:spTree>
    <p:extLst>
      <p:ext uri="{BB962C8B-B14F-4D97-AF65-F5344CB8AC3E}">
        <p14:creationId xmlns:p14="http://schemas.microsoft.com/office/powerpoint/2010/main" val="11368386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A883450D-00A6-4C92-B045-18FB0367BC26}" type="slidenum">
              <a:rPr lang="en-US" altLang="en-US" sz="1000">
                <a:latin typeface="Times" panose="02020603050405020304" pitchFamily="18" charset="0"/>
              </a:rPr>
              <a:pPr/>
              <a:t>59</a:t>
            </a:fld>
            <a:endParaRPr lang="en-US" altLang="en-US" sz="1000">
              <a:latin typeface="Times" panose="02020603050405020304" pitchFamily="18" charset="0"/>
            </a:endParaRPr>
          </a:p>
        </p:txBody>
      </p:sp>
      <p:sp>
        <p:nvSpPr>
          <p:cNvPr id="1259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3F60AC00-4303-4FFB-8BCF-2E3E9CFCB730}" type="slidenum">
              <a:rPr lang="en-US" altLang="en-US" sz="1000">
                <a:latin typeface="Times" panose="02020603050405020304" pitchFamily="18" charset="0"/>
              </a:rPr>
              <a:pPr/>
              <a:t>59</a:t>
            </a:fld>
            <a:endParaRPr lang="en-US" altLang="en-US" sz="1000">
              <a:latin typeface="Times" panose="02020603050405020304" pitchFamily="18" charset="0"/>
            </a:endParaRPr>
          </a:p>
        </p:txBody>
      </p:sp>
      <p:sp>
        <p:nvSpPr>
          <p:cNvPr id="125956" name="Rectangle 2"/>
          <p:cNvSpPr>
            <a:spLocks noGrp="1" noRot="1" noChangeAspect="1" noChangeArrowheads="1" noTextEdit="1"/>
          </p:cNvSpPr>
          <p:nvPr>
            <p:ph type="sldImg"/>
          </p:nvPr>
        </p:nvSpPr>
        <p:spPr>
          <a:ln/>
        </p:spPr>
      </p:sp>
      <p:sp>
        <p:nvSpPr>
          <p:cNvPr id="12595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Please make note of this supplemental information as we will need it to complete the budgeted balance sheet.</a:t>
            </a:r>
          </a:p>
        </p:txBody>
      </p:sp>
    </p:spTree>
    <p:extLst>
      <p:ext uri="{BB962C8B-B14F-4D97-AF65-F5344CB8AC3E}">
        <p14:creationId xmlns:p14="http://schemas.microsoft.com/office/powerpoint/2010/main" val="24411943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F283AB2E-1E8D-4D1E-B900-116BE9DDDCDD}" type="slidenum">
              <a:rPr lang="en-US" altLang="en-US" sz="1000">
                <a:latin typeface="Times" panose="02020603050405020304" pitchFamily="18" charset="0"/>
              </a:rPr>
              <a:pPr/>
              <a:t>60</a:t>
            </a:fld>
            <a:endParaRPr lang="en-US" altLang="en-US" sz="1000">
              <a:latin typeface="Times" panose="02020603050405020304" pitchFamily="18" charset="0"/>
            </a:endParaRPr>
          </a:p>
        </p:txBody>
      </p:sp>
      <p:sp>
        <p:nvSpPr>
          <p:cNvPr id="1269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F03AF4A8-27C2-498D-A146-F77F27DB460D}" type="slidenum">
              <a:rPr lang="en-US" altLang="en-US" sz="1000">
                <a:latin typeface="Times" panose="02020603050405020304" pitchFamily="18" charset="0"/>
              </a:rPr>
              <a:pPr/>
              <a:t>60</a:t>
            </a:fld>
            <a:endParaRPr lang="en-US" altLang="en-US" sz="1000">
              <a:latin typeface="Times" panose="02020603050405020304" pitchFamily="18" charset="0"/>
            </a:endParaRPr>
          </a:p>
        </p:txBody>
      </p:sp>
      <p:sp>
        <p:nvSpPr>
          <p:cNvPr id="126980" name="Rectangle 2"/>
          <p:cNvSpPr>
            <a:spLocks noGrp="1" noRot="1" noChangeAspect="1" noChangeArrowheads="1" noTextEdit="1"/>
          </p:cNvSpPr>
          <p:nvPr>
            <p:ph type="sldImg"/>
          </p:nvPr>
        </p:nvSpPr>
        <p:spPr>
          <a:ln/>
        </p:spPr>
      </p:sp>
      <p:sp>
        <p:nvSpPr>
          <p:cNvPr id="12698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You can see our cash balance of forty-three thousand dollars that comes directly from the cash budget. The other current assets and liabilities are explained by the boxes to the right. We provided you with supplemental information about land, equipment, and common stock.</a:t>
            </a:r>
            <a:br>
              <a:rPr lang="en-US" altLang="en-US" smtClean="0">
                <a:latin typeface="Times New Roman" panose="02020603050405020304" pitchFamily="18" charset="0"/>
              </a:rPr>
            </a:br>
            <a:r>
              <a:rPr lang="en-US" altLang="en-US" smtClean="0">
                <a:latin typeface="Times New Roman" panose="02020603050405020304" pitchFamily="18" charset="0"/>
              </a:rPr>
              <a:t/>
            </a:r>
            <a:br>
              <a:rPr lang="en-US" altLang="en-US" smtClean="0">
                <a:latin typeface="Times New Roman" panose="02020603050405020304" pitchFamily="18" charset="0"/>
              </a:rPr>
            </a:br>
            <a:r>
              <a:rPr lang="en-US" altLang="en-US" smtClean="0">
                <a:latin typeface="Times New Roman" panose="02020603050405020304" pitchFamily="18" charset="0"/>
              </a:rPr>
              <a:t>On the next screen we will prepare a statement of retained earnings.</a:t>
            </a:r>
          </a:p>
        </p:txBody>
      </p:sp>
    </p:spTree>
    <p:extLst>
      <p:ext uri="{BB962C8B-B14F-4D97-AF65-F5344CB8AC3E}">
        <p14:creationId xmlns:p14="http://schemas.microsoft.com/office/powerpoint/2010/main" val="28070587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1000">
                <a:latin typeface="Times" panose="02020603050405020304" pitchFamily="18" charset="0"/>
              </a:rPr>
              <a:t>9-</a:t>
            </a:r>
            <a:fld id="{0A9A3EEE-67D4-4BB7-B362-179B0C87231E}" type="slidenum">
              <a:rPr lang="en-US" altLang="en-US" sz="1000">
                <a:latin typeface="Times" panose="02020603050405020304" pitchFamily="18" charset="0"/>
              </a:rPr>
              <a:pPr/>
              <a:t>61</a:t>
            </a:fld>
            <a:endParaRPr lang="en-US" altLang="en-US" sz="1000">
              <a:latin typeface="Times" panose="02020603050405020304" pitchFamily="18" charset="0"/>
            </a:endParaRPr>
          </a:p>
        </p:txBody>
      </p:sp>
      <p:sp>
        <p:nvSpPr>
          <p:cNvPr id="1280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fld id="{ACFDF32B-B535-461A-9438-179967C8B444}" type="slidenum">
              <a:rPr lang="en-US" altLang="en-US" sz="1000">
                <a:latin typeface="Times" panose="02020603050405020304" pitchFamily="18" charset="0"/>
              </a:rPr>
              <a:pPr/>
              <a:t>61</a:t>
            </a:fld>
            <a:endParaRPr lang="en-US" altLang="en-US" sz="1000">
              <a:latin typeface="Times" panose="02020603050405020304" pitchFamily="18" charset="0"/>
            </a:endParaRPr>
          </a:p>
        </p:txBody>
      </p:sp>
      <p:sp>
        <p:nvSpPr>
          <p:cNvPr id="128004" name="Rectangle 2"/>
          <p:cNvSpPr>
            <a:spLocks noGrp="1" noRot="1" noChangeAspect="1" noChangeArrowheads="1" noTextEdit="1"/>
          </p:cNvSpPr>
          <p:nvPr>
            <p:ph type="sldImg"/>
          </p:nvPr>
        </p:nvSpPr>
        <p:spPr>
          <a:ln/>
        </p:spPr>
      </p:sp>
      <p:sp>
        <p:nvSpPr>
          <p:cNvPr id="12800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anose="02020603050405020304" pitchFamily="18" charset="0"/>
              </a:rPr>
              <a:t>We provided you with the beginning balance in retained earnings. We need to add the budgeted net income of two hundred thirty-nine thousand dollars and subtract the cash dividend paid in April of forty-nine thousand dollars to arrive at the ending balance in retained earnings.</a:t>
            </a:r>
          </a:p>
        </p:txBody>
      </p:sp>
    </p:spTree>
    <p:extLst>
      <p:ext uri="{BB962C8B-B14F-4D97-AF65-F5344CB8AC3E}">
        <p14:creationId xmlns:p14="http://schemas.microsoft.com/office/powerpoint/2010/main" val="30493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5"/>
          <p:cNvGrpSpPr>
            <a:grpSpLocks/>
          </p:cNvGrpSpPr>
          <p:nvPr/>
        </p:nvGrpSpPr>
        <p:grpSpPr bwMode="auto">
          <a:xfrm>
            <a:off x="0" y="0"/>
            <a:ext cx="9144000" cy="4038600"/>
            <a:chOff x="0" y="0"/>
            <a:chExt cx="5760" cy="2544"/>
          </a:xfrm>
        </p:grpSpPr>
        <p:sp>
          <p:nvSpPr>
            <p:cNvPr id="5" name="Rectangle 6" descr="aqbg"/>
            <p:cNvSpPr>
              <a:spLocks noChangeArrowheads="1"/>
            </p:cNvSpPr>
            <p:nvPr/>
          </p:nvSpPr>
          <p:spPr bwMode="auto">
            <a:xfrm>
              <a:off x="0" y="0"/>
              <a:ext cx="5760" cy="2208"/>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nvGrpSpPr>
            <p:cNvPr id="6" name="Group 7"/>
            <p:cNvGrpSpPr>
              <a:grpSpLocks/>
            </p:cNvGrpSpPr>
            <p:nvPr userDrawn="1"/>
          </p:nvGrpSpPr>
          <p:grpSpPr bwMode="auto">
            <a:xfrm>
              <a:off x="0" y="2196"/>
              <a:ext cx="5756" cy="237"/>
              <a:chOff x="0" y="768"/>
              <a:chExt cx="5760" cy="197"/>
            </a:xfrm>
          </p:grpSpPr>
          <p:sp>
            <p:nvSpPr>
              <p:cNvPr id="8" name="Rectangle 8"/>
              <p:cNvSpPr>
                <a:spLocks noChangeArrowheads="1"/>
              </p:cNvSpPr>
              <p:nvPr/>
            </p:nvSpPr>
            <p:spPr bwMode="auto">
              <a:xfrm flipV="1">
                <a:off x="0" y="780"/>
                <a:ext cx="5760"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9" name="Rectangle 9"/>
              <p:cNvSpPr>
                <a:spLocks noChangeArrowheads="1"/>
              </p:cNvSpPr>
              <p:nvPr/>
            </p:nvSpPr>
            <p:spPr bwMode="auto">
              <a:xfrm>
                <a:off x="0" y="828"/>
                <a:ext cx="5760" cy="116"/>
              </a:xfrm>
              <a:prstGeom prst="rect">
                <a:avLst/>
              </a:prstGeom>
              <a:gradFill rotWithShape="0">
                <a:gsLst>
                  <a:gs pos="0">
                    <a:schemeClr val="accent1"/>
                  </a:gs>
                  <a:gs pos="100000">
                    <a:schemeClr val="accent1">
                      <a:gamma/>
                      <a:tint val="42745"/>
                      <a:invGamma/>
                    </a:schemeClr>
                  </a:gs>
                </a:gsLst>
                <a:lin ang="5400000" scaled="1"/>
              </a:gradFill>
              <a:ln w="9525">
                <a:noFill/>
                <a:miter lim="800000"/>
                <a:headEnd/>
                <a:tailEnd/>
              </a:ln>
              <a:effectLst/>
            </p:spPr>
            <p:txBody>
              <a:bodyPr wrap="none" anchor="ctr"/>
              <a:lstStyle/>
              <a:p>
                <a:pPr>
                  <a:defRPr/>
                </a:pPr>
                <a:endParaRPr lang="en-US" dirty="0">
                  <a:latin typeface="Arial" charset="0"/>
                </a:endParaRPr>
              </a:p>
            </p:txBody>
          </p:sp>
          <p:sp>
            <p:nvSpPr>
              <p:cNvPr id="10" name="Rectangle 10"/>
              <p:cNvSpPr>
                <a:spLocks noChangeArrowheads="1"/>
              </p:cNvSpPr>
              <p:nvPr/>
            </p:nvSpPr>
            <p:spPr bwMode="auto">
              <a:xfrm>
                <a:off x="0" y="768"/>
                <a:ext cx="5760" cy="12"/>
              </a:xfrm>
              <a:prstGeom prst="rect">
                <a:avLst/>
              </a:prstGeom>
              <a:gradFill rotWithShape="0">
                <a:gsLst>
                  <a:gs pos="0">
                    <a:schemeClr val="tx2"/>
                  </a:gs>
                  <a:gs pos="100000">
                    <a:schemeClr val="tx2">
                      <a:gamma/>
                      <a:tint val="51765"/>
                      <a:invGamma/>
                    </a:schemeClr>
                  </a:gs>
                </a:gsLst>
                <a:lin ang="5400000" scaled="1"/>
              </a:gradFill>
              <a:ln w="9525">
                <a:noFill/>
                <a:miter lim="800000"/>
                <a:headEnd/>
                <a:tailEnd/>
              </a:ln>
              <a:effectLst/>
            </p:spPr>
            <p:txBody>
              <a:bodyPr wrap="none" anchor="ctr"/>
              <a:lstStyle/>
              <a:p>
                <a:pPr>
                  <a:defRPr/>
                </a:pPr>
                <a:endParaRPr lang="en-US" dirty="0">
                  <a:latin typeface="Arial" charset="0"/>
                </a:endParaRPr>
              </a:p>
            </p:txBody>
          </p:sp>
          <p:sp>
            <p:nvSpPr>
              <p:cNvPr id="11" name="Rectangle 11"/>
              <p:cNvSpPr>
                <a:spLocks noChangeArrowheads="1"/>
              </p:cNvSpPr>
              <p:nvPr/>
            </p:nvSpPr>
            <p:spPr bwMode="auto">
              <a:xfrm flipV="1">
                <a:off x="0" y="942"/>
                <a:ext cx="5760" cy="23"/>
              </a:xfrm>
              <a:prstGeom prst="rect">
                <a:avLst/>
              </a:prstGeom>
              <a:gradFill rotWithShape="0">
                <a:gsLst>
                  <a:gs pos="0">
                    <a:schemeClr val="accent1">
                      <a:gamma/>
                      <a:tint val="42745"/>
                      <a:invGamma/>
                    </a:schemeClr>
                  </a:gs>
                  <a:gs pos="100000">
                    <a:schemeClr val="accent1"/>
                  </a:gs>
                </a:gsLst>
                <a:lin ang="5400000" scaled="1"/>
              </a:gradFill>
              <a:ln w="9525">
                <a:noFill/>
                <a:miter lim="800000"/>
                <a:headEnd/>
                <a:tailEnd/>
              </a:ln>
              <a:effectLst/>
            </p:spPr>
            <p:txBody>
              <a:bodyPr rot="10800000" wrap="none" anchor="ctr"/>
              <a:lstStyle/>
              <a:p>
                <a:pPr algn="ctr">
                  <a:defRPr/>
                </a:pPr>
                <a:endParaRPr lang="en-US" sz="2400" dirty="0">
                  <a:latin typeface="Times" pitchFamily="18" charset="0"/>
                </a:endParaRPr>
              </a:p>
            </p:txBody>
          </p:sp>
          <p:sp>
            <p:nvSpPr>
              <p:cNvPr id="12" name="Rectangle 12"/>
              <p:cNvSpPr>
                <a:spLocks noChangeArrowheads="1"/>
              </p:cNvSpPr>
              <p:nvPr/>
            </p:nvSpPr>
            <p:spPr bwMode="auto">
              <a:xfrm>
                <a:off x="0" y="824"/>
                <a:ext cx="5760" cy="23"/>
              </a:xfrm>
              <a:prstGeom prst="rect">
                <a:avLst/>
              </a:pr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sp>
          <p:nvSpPr>
            <p:cNvPr id="7" name="Rectangle 13"/>
            <p:cNvSpPr>
              <a:spLocks noChangeArrowheads="1"/>
            </p:cNvSpPr>
            <p:nvPr/>
          </p:nvSpPr>
          <p:spPr bwMode="auto">
            <a:xfrm>
              <a:off x="2" y="2448"/>
              <a:ext cx="5758" cy="96"/>
            </a:xfrm>
            <a:prstGeom prst="rect">
              <a:avLst/>
            </a:prstGeom>
            <a:gradFill rotWithShape="1">
              <a:gsLst>
                <a:gs pos="0">
                  <a:srgbClr val="777777"/>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sp>
        <p:nvSpPr>
          <p:cNvPr id="13" name="Rectangle 14"/>
          <p:cNvSpPr>
            <a:spLocks noChangeArrowheads="1"/>
          </p:cNvSpPr>
          <p:nvPr/>
        </p:nvSpPr>
        <p:spPr bwMode="auto">
          <a:xfrm>
            <a:off x="0" y="3470275"/>
            <a:ext cx="9139238" cy="74613"/>
          </a:xfrm>
          <a:prstGeom prst="rect">
            <a:avLst/>
          </a:prstGeom>
          <a:solidFill>
            <a:srgbClr val="777777">
              <a:alpha val="3098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9231" name="Rectangle 15"/>
          <p:cNvSpPr>
            <a:spLocks noGrp="1" noChangeArrowheads="1"/>
          </p:cNvSpPr>
          <p:nvPr>
            <p:ph type="ctrTitle"/>
          </p:nvPr>
        </p:nvSpPr>
        <p:spPr>
          <a:xfrm>
            <a:off x="685800" y="1752600"/>
            <a:ext cx="7772400" cy="1470025"/>
          </a:xfrm>
        </p:spPr>
        <p:txBody>
          <a:bodyPr/>
          <a:lstStyle>
            <a:lvl1pPr>
              <a:defRPr sz="4400"/>
            </a:lvl1pPr>
          </a:lstStyle>
          <a:p>
            <a:r>
              <a:rPr lang="en-US"/>
              <a:t>Chapter Title</a:t>
            </a:r>
          </a:p>
        </p:txBody>
      </p:sp>
      <p:sp>
        <p:nvSpPr>
          <p:cNvPr id="9232" name="Rectangle 16"/>
          <p:cNvSpPr>
            <a:spLocks noGrp="1" noChangeArrowheads="1"/>
          </p:cNvSpPr>
          <p:nvPr>
            <p:ph type="subTitle" idx="1"/>
          </p:nvPr>
        </p:nvSpPr>
        <p:spPr>
          <a:xfrm>
            <a:off x="1371600" y="4114800"/>
            <a:ext cx="6400800" cy="1752600"/>
          </a:xfrm>
        </p:spPr>
        <p:txBody>
          <a:bodyPr/>
          <a:lstStyle>
            <a:lvl1pPr marL="0" indent="0" algn="ctr">
              <a:buFont typeface="Times" pitchFamily="18" charset="0"/>
              <a:buNone/>
              <a:defRPr/>
            </a:lvl1pPr>
          </a:lstStyle>
          <a:p>
            <a:r>
              <a:rPr lang="en-US"/>
              <a:t>Chapter Number</a:t>
            </a:r>
          </a:p>
        </p:txBody>
      </p:sp>
    </p:spTree>
    <p:extLst>
      <p:ext uri="{BB962C8B-B14F-4D97-AF65-F5344CB8AC3E}">
        <p14:creationId xmlns:p14="http://schemas.microsoft.com/office/powerpoint/2010/main" val="4058156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47A65CF8-1027-4BF9-B997-1C831C3DFFD8}" type="slidenum">
              <a:rPr lang="en-US" altLang="en-US"/>
              <a:pPr/>
              <a:t>‹#›</a:t>
            </a:fld>
            <a:endParaRPr lang="en-US" altLang="en-US"/>
          </a:p>
        </p:txBody>
      </p:sp>
    </p:spTree>
    <p:extLst>
      <p:ext uri="{BB962C8B-B14F-4D97-AF65-F5344CB8AC3E}">
        <p14:creationId xmlns:p14="http://schemas.microsoft.com/office/powerpoint/2010/main" val="2988580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E921DA2D-2F7B-4C8C-8EDC-E42C58902B4E}" type="slidenum">
              <a:rPr lang="en-US" altLang="en-US"/>
              <a:pPr/>
              <a:t>‹#›</a:t>
            </a:fld>
            <a:endParaRPr lang="en-US" altLang="en-US"/>
          </a:p>
        </p:txBody>
      </p:sp>
    </p:spTree>
    <p:extLst>
      <p:ext uri="{BB962C8B-B14F-4D97-AF65-F5344CB8AC3E}">
        <p14:creationId xmlns:p14="http://schemas.microsoft.com/office/powerpoint/2010/main" val="81348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219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267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fld id="{4052B071-03E9-4867-92A6-2E122D7EE366}" type="slidenum">
              <a:rPr lang="en-US" altLang="en-US"/>
              <a:pPr/>
              <a:t>‹#›</a:t>
            </a:fld>
            <a:endParaRPr lang="en-US" altLang="en-US"/>
          </a:p>
        </p:txBody>
      </p:sp>
    </p:spTree>
    <p:extLst>
      <p:ext uri="{BB962C8B-B14F-4D97-AF65-F5344CB8AC3E}">
        <p14:creationId xmlns:p14="http://schemas.microsoft.com/office/powerpoint/2010/main" val="129007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fld id="{D6BB8992-9E9F-4A68-92C2-6E177D1E7E61}" type="slidenum">
              <a:rPr lang="en-US" altLang="en-US"/>
              <a:pPr/>
              <a:t>‹#›</a:t>
            </a:fld>
            <a:endParaRPr lang="en-US" altLang="en-US"/>
          </a:p>
        </p:txBody>
      </p:sp>
    </p:spTree>
    <p:extLst>
      <p:ext uri="{BB962C8B-B14F-4D97-AF65-F5344CB8AC3E}">
        <p14:creationId xmlns:p14="http://schemas.microsoft.com/office/powerpoint/2010/main" val="420008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fld id="{F24B5DA5-F130-4560-B1BB-A76654BB1672}" type="slidenum">
              <a:rPr lang="en-US" altLang="en-US"/>
              <a:pPr/>
              <a:t>‹#›</a:t>
            </a:fld>
            <a:endParaRPr lang="en-US" altLang="en-US"/>
          </a:p>
        </p:txBody>
      </p:sp>
    </p:spTree>
    <p:extLst>
      <p:ext uri="{BB962C8B-B14F-4D97-AF65-F5344CB8AC3E}">
        <p14:creationId xmlns:p14="http://schemas.microsoft.com/office/powerpoint/2010/main" val="288448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68EFDD2F-AFD2-4491-A9D7-C63A3106172E}" type="slidenum">
              <a:rPr lang="en-US" altLang="en-US"/>
              <a:pPr/>
              <a:t>‹#›</a:t>
            </a:fld>
            <a:endParaRPr lang="en-US" altLang="en-US"/>
          </a:p>
        </p:txBody>
      </p:sp>
    </p:spTree>
    <p:extLst>
      <p:ext uri="{BB962C8B-B14F-4D97-AF65-F5344CB8AC3E}">
        <p14:creationId xmlns:p14="http://schemas.microsoft.com/office/powerpoint/2010/main" val="1766957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A5018B40-3340-4F9A-BF78-99133F98A102}" type="slidenum">
              <a:rPr lang="en-US" altLang="en-US"/>
              <a:pPr/>
              <a:t>‹#›</a:t>
            </a:fld>
            <a:endParaRPr lang="en-US" altLang="en-US"/>
          </a:p>
        </p:txBody>
      </p:sp>
    </p:spTree>
    <p:extLst>
      <p:ext uri="{BB962C8B-B14F-4D97-AF65-F5344CB8AC3E}">
        <p14:creationId xmlns:p14="http://schemas.microsoft.com/office/powerpoint/2010/main" val="4236005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876D1440-3E21-4479-A963-6D48F79B441E}" type="slidenum">
              <a:rPr lang="en-US" altLang="en-US"/>
              <a:pPr/>
              <a:t>‹#›</a:t>
            </a:fld>
            <a:endParaRPr lang="en-US" altLang="en-US"/>
          </a:p>
        </p:txBody>
      </p:sp>
    </p:spTree>
    <p:extLst>
      <p:ext uri="{BB962C8B-B14F-4D97-AF65-F5344CB8AC3E}">
        <p14:creationId xmlns:p14="http://schemas.microsoft.com/office/powerpoint/2010/main" val="1073731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48F92A27-8293-4EB3-B790-3B20705B2268}" type="slidenum">
              <a:rPr lang="en-US" altLang="en-US"/>
              <a:pPr/>
              <a:t>‹#›</a:t>
            </a:fld>
            <a:endParaRPr lang="en-US" altLang="en-US"/>
          </a:p>
        </p:txBody>
      </p:sp>
    </p:spTree>
    <p:extLst>
      <p:ext uri="{BB962C8B-B14F-4D97-AF65-F5344CB8AC3E}">
        <p14:creationId xmlns:p14="http://schemas.microsoft.com/office/powerpoint/2010/main" val="2512024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76200"/>
            <a:ext cx="222885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76200"/>
            <a:ext cx="653415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3CE8500E-06BC-4DAA-A491-A39B5F148E39}" type="slidenum">
              <a:rPr lang="en-US" altLang="en-US"/>
              <a:pPr/>
              <a:t>‹#›</a:t>
            </a:fld>
            <a:endParaRPr lang="en-US" altLang="en-US"/>
          </a:p>
        </p:txBody>
      </p:sp>
    </p:spTree>
    <p:extLst>
      <p:ext uri="{BB962C8B-B14F-4D97-AF65-F5344CB8AC3E}">
        <p14:creationId xmlns:p14="http://schemas.microsoft.com/office/powerpoint/2010/main" val="4016919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0" y="1905000"/>
            <a:ext cx="381000" cy="4953000"/>
          </a:xfrm>
          <a:prstGeom prst="rtTriangle">
            <a:avLst/>
          </a:prstGeom>
          <a:gradFill rotWithShape="0">
            <a:gsLst>
              <a:gs pos="0">
                <a:schemeClr val="bg1"/>
              </a:gs>
              <a:gs pos="50000">
                <a:schemeClr val="bg1">
                  <a:gamma/>
                  <a:tint val="0"/>
                  <a:invGamma/>
                </a:schemeClr>
              </a:gs>
              <a:gs pos="100000">
                <a:schemeClr val="bg1"/>
              </a:gs>
            </a:gsLst>
            <a:lin ang="18900000" scaled="1"/>
          </a:gradFill>
          <a:ln w="9525">
            <a:noFill/>
            <a:miter lim="800000"/>
            <a:headEnd/>
            <a:tailEnd/>
          </a:ln>
          <a:effectLst/>
        </p:spPr>
        <p:txBody>
          <a:bodyPr wrap="none" anchor="ctr"/>
          <a:lstStyle/>
          <a:p>
            <a:pPr algn="ctr">
              <a:defRPr/>
            </a:pPr>
            <a:endParaRPr lang="en-US" sz="2400" dirty="0">
              <a:latin typeface="Times" pitchFamily="18" charset="0"/>
            </a:endParaRPr>
          </a:p>
        </p:txBody>
      </p:sp>
      <p:sp>
        <p:nvSpPr>
          <p:cNvPr id="8195" name="AutoShape 3"/>
          <p:cNvSpPr>
            <a:spLocks noChangeArrowheads="1"/>
          </p:cNvSpPr>
          <p:nvPr/>
        </p:nvSpPr>
        <p:spPr bwMode="auto">
          <a:xfrm flipH="1">
            <a:off x="8686800" y="1905000"/>
            <a:ext cx="454025" cy="4953000"/>
          </a:xfrm>
          <a:prstGeom prst="rtTriangle">
            <a:avLst/>
          </a:prstGeom>
          <a:gradFill rotWithShape="0">
            <a:gsLst>
              <a:gs pos="0">
                <a:schemeClr val="bg1"/>
              </a:gs>
              <a:gs pos="50000">
                <a:schemeClr val="bg1">
                  <a:gamma/>
                  <a:tint val="0"/>
                  <a:invGamma/>
                </a:schemeClr>
              </a:gs>
              <a:gs pos="100000">
                <a:schemeClr val="bg1"/>
              </a:gs>
            </a:gsLst>
            <a:lin ang="2700000" scaled="1"/>
          </a:gradFill>
          <a:ln w="9525">
            <a:noFill/>
            <a:miter lim="800000"/>
            <a:headEnd/>
            <a:tailEnd/>
          </a:ln>
          <a:effectLst/>
        </p:spPr>
        <p:txBody>
          <a:bodyPr wrap="none" anchor="ctr"/>
          <a:lstStyle/>
          <a:p>
            <a:pPr algn="ctr">
              <a:defRPr/>
            </a:pPr>
            <a:endParaRPr lang="en-US" sz="2400" dirty="0">
              <a:latin typeface="Times" pitchFamily="18" charset="0"/>
            </a:endParaRPr>
          </a:p>
        </p:txBody>
      </p:sp>
      <p:sp>
        <p:nvSpPr>
          <p:cNvPr id="8198" name="Rectangle 6"/>
          <p:cNvSpPr>
            <a:spLocks noGrp="1" noChangeArrowheads="1"/>
          </p:cNvSpPr>
          <p:nvPr>
            <p:ph type="sldNum" sz="quarter" idx="4"/>
          </p:nvPr>
        </p:nvSpPr>
        <p:spPr bwMode="auto">
          <a:xfrm>
            <a:off x="8686800" y="6324600"/>
            <a:ext cx="4572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2"/>
                </a:solidFill>
              </a:defRPr>
            </a:lvl1pPr>
          </a:lstStyle>
          <a:p>
            <a:fld id="{E9DB2C6B-4FA6-403D-B61B-8D2AFFCCBE13}" type="slidenum">
              <a:rPr lang="en-US" altLang="en-US"/>
              <a:pPr/>
              <a:t>‹#›</a:t>
            </a:fld>
            <a:endParaRPr lang="en-US" altLang="en-US"/>
          </a:p>
        </p:txBody>
      </p:sp>
      <p:grpSp>
        <p:nvGrpSpPr>
          <p:cNvPr id="1029" name="Group 7"/>
          <p:cNvGrpSpPr>
            <a:grpSpLocks/>
          </p:cNvGrpSpPr>
          <p:nvPr/>
        </p:nvGrpSpPr>
        <p:grpSpPr bwMode="auto">
          <a:xfrm>
            <a:off x="0" y="0"/>
            <a:ext cx="9144000" cy="1295400"/>
            <a:chOff x="0" y="0"/>
            <a:chExt cx="5760" cy="1104"/>
          </a:xfrm>
        </p:grpSpPr>
        <p:grpSp>
          <p:nvGrpSpPr>
            <p:cNvPr id="1032" name="Group 8"/>
            <p:cNvGrpSpPr>
              <a:grpSpLocks/>
            </p:cNvGrpSpPr>
            <p:nvPr userDrawn="1"/>
          </p:nvGrpSpPr>
          <p:grpSpPr bwMode="auto">
            <a:xfrm>
              <a:off x="4" y="768"/>
              <a:ext cx="5756" cy="240"/>
              <a:chOff x="0" y="768"/>
              <a:chExt cx="5760" cy="197"/>
            </a:xfrm>
          </p:grpSpPr>
          <p:sp>
            <p:nvSpPr>
              <p:cNvPr id="1036" name="Rectangle 9"/>
              <p:cNvSpPr>
                <a:spLocks noChangeArrowheads="1"/>
              </p:cNvSpPr>
              <p:nvPr/>
            </p:nvSpPr>
            <p:spPr bwMode="auto">
              <a:xfrm flipV="1">
                <a:off x="0" y="781"/>
                <a:ext cx="5760"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8202" name="Rectangle 10"/>
              <p:cNvSpPr>
                <a:spLocks noChangeArrowheads="1"/>
              </p:cNvSpPr>
              <p:nvPr/>
            </p:nvSpPr>
            <p:spPr bwMode="auto">
              <a:xfrm>
                <a:off x="0" y="828"/>
                <a:ext cx="5760" cy="114"/>
              </a:xfrm>
              <a:prstGeom prst="rect">
                <a:avLst/>
              </a:prstGeom>
              <a:gradFill rotWithShape="0">
                <a:gsLst>
                  <a:gs pos="0">
                    <a:schemeClr val="accent1"/>
                  </a:gs>
                  <a:gs pos="100000">
                    <a:schemeClr val="accent1">
                      <a:gamma/>
                      <a:tint val="42745"/>
                      <a:invGamma/>
                    </a:schemeClr>
                  </a:gs>
                </a:gsLst>
                <a:lin ang="5400000" scaled="1"/>
              </a:gradFill>
              <a:ln w="9525">
                <a:noFill/>
                <a:miter lim="800000"/>
                <a:headEnd/>
                <a:tailEnd/>
              </a:ln>
              <a:effectLst/>
            </p:spPr>
            <p:txBody>
              <a:bodyPr wrap="none" anchor="ctr"/>
              <a:lstStyle/>
              <a:p>
                <a:pPr>
                  <a:defRPr/>
                </a:pPr>
                <a:endParaRPr lang="en-US" dirty="0">
                  <a:latin typeface="Arial" charset="0"/>
                </a:endParaRPr>
              </a:p>
            </p:txBody>
          </p:sp>
          <p:sp>
            <p:nvSpPr>
              <p:cNvPr id="8203" name="Rectangle 11"/>
              <p:cNvSpPr>
                <a:spLocks noChangeArrowheads="1"/>
              </p:cNvSpPr>
              <p:nvPr/>
            </p:nvSpPr>
            <p:spPr bwMode="auto">
              <a:xfrm>
                <a:off x="0" y="768"/>
                <a:ext cx="5760" cy="12"/>
              </a:xfrm>
              <a:prstGeom prst="rect">
                <a:avLst/>
              </a:prstGeom>
              <a:gradFill rotWithShape="0">
                <a:gsLst>
                  <a:gs pos="0">
                    <a:schemeClr val="tx2"/>
                  </a:gs>
                  <a:gs pos="100000">
                    <a:schemeClr val="tx2">
                      <a:gamma/>
                      <a:tint val="51765"/>
                      <a:invGamma/>
                    </a:schemeClr>
                  </a:gs>
                </a:gsLst>
                <a:lin ang="5400000" scaled="1"/>
              </a:gradFill>
              <a:ln w="9525">
                <a:noFill/>
                <a:miter lim="800000"/>
                <a:headEnd/>
                <a:tailEnd/>
              </a:ln>
              <a:effectLst/>
            </p:spPr>
            <p:txBody>
              <a:bodyPr wrap="none" anchor="ctr"/>
              <a:lstStyle/>
              <a:p>
                <a:pPr>
                  <a:defRPr/>
                </a:pPr>
                <a:endParaRPr lang="en-US" dirty="0">
                  <a:latin typeface="Arial" charset="0"/>
                </a:endParaRPr>
              </a:p>
            </p:txBody>
          </p:sp>
          <p:sp>
            <p:nvSpPr>
              <p:cNvPr id="8204" name="Rectangle 12"/>
              <p:cNvSpPr>
                <a:spLocks noChangeArrowheads="1"/>
              </p:cNvSpPr>
              <p:nvPr/>
            </p:nvSpPr>
            <p:spPr bwMode="auto">
              <a:xfrm flipV="1">
                <a:off x="0" y="942"/>
                <a:ext cx="5760" cy="23"/>
              </a:xfrm>
              <a:prstGeom prst="rect">
                <a:avLst/>
              </a:prstGeom>
              <a:gradFill rotWithShape="0">
                <a:gsLst>
                  <a:gs pos="0">
                    <a:schemeClr val="accent1">
                      <a:gamma/>
                      <a:tint val="42745"/>
                      <a:invGamma/>
                    </a:schemeClr>
                  </a:gs>
                  <a:gs pos="100000">
                    <a:schemeClr val="accent1"/>
                  </a:gs>
                </a:gsLst>
                <a:lin ang="5400000" scaled="1"/>
              </a:gradFill>
              <a:ln w="9525">
                <a:noFill/>
                <a:miter lim="800000"/>
                <a:headEnd/>
                <a:tailEnd/>
              </a:ln>
              <a:effectLst/>
            </p:spPr>
            <p:txBody>
              <a:bodyPr rot="10800000" wrap="none" anchor="ctr"/>
              <a:lstStyle/>
              <a:p>
                <a:pPr algn="ctr">
                  <a:defRPr/>
                </a:pPr>
                <a:endParaRPr lang="en-US" sz="2400" dirty="0">
                  <a:latin typeface="Times" pitchFamily="18" charset="0"/>
                </a:endParaRPr>
              </a:p>
            </p:txBody>
          </p:sp>
          <p:sp>
            <p:nvSpPr>
              <p:cNvPr id="1040" name="Rectangle 13"/>
              <p:cNvSpPr>
                <a:spLocks noChangeArrowheads="1"/>
              </p:cNvSpPr>
              <p:nvPr/>
            </p:nvSpPr>
            <p:spPr bwMode="auto">
              <a:xfrm>
                <a:off x="0" y="824"/>
                <a:ext cx="5760" cy="23"/>
              </a:xfrm>
              <a:prstGeom prst="rect">
                <a:avLst/>
              </a:pr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sp>
          <p:nvSpPr>
            <p:cNvPr id="1033" name="Rectangle 14" descr="aqbg"/>
            <p:cNvSpPr>
              <a:spLocks noChangeArrowheads="1"/>
            </p:cNvSpPr>
            <p:nvPr/>
          </p:nvSpPr>
          <p:spPr bwMode="auto">
            <a:xfrm>
              <a:off x="0" y="0"/>
              <a:ext cx="5760" cy="768"/>
            </a:xfrm>
            <a:prstGeom prst="rect">
              <a:avLst/>
            </a:prstGeom>
            <a:blipFill dpi="0" rotWithShape="1">
              <a:blip r:embed="rId1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34" name="Rectangle 15"/>
            <p:cNvSpPr>
              <a:spLocks noChangeArrowheads="1"/>
            </p:cNvSpPr>
            <p:nvPr/>
          </p:nvSpPr>
          <p:spPr bwMode="auto">
            <a:xfrm>
              <a:off x="2" y="1008"/>
              <a:ext cx="5758" cy="96"/>
            </a:xfrm>
            <a:prstGeom prst="rect">
              <a:avLst/>
            </a:prstGeom>
            <a:gradFill rotWithShape="1">
              <a:gsLst>
                <a:gs pos="0">
                  <a:srgbClr val="777777"/>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35" name="Rectangle 16"/>
            <p:cNvSpPr>
              <a:spLocks noChangeArrowheads="1"/>
            </p:cNvSpPr>
            <p:nvPr/>
          </p:nvSpPr>
          <p:spPr bwMode="auto">
            <a:xfrm>
              <a:off x="3" y="745"/>
              <a:ext cx="5757" cy="47"/>
            </a:xfrm>
            <a:prstGeom prst="rect">
              <a:avLst/>
            </a:prstGeom>
            <a:solidFill>
              <a:srgbClr val="777777">
                <a:alpha val="3098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sp>
        <p:nvSpPr>
          <p:cNvPr id="1030" name="Rectangle 17"/>
          <p:cNvSpPr>
            <a:spLocks noGrp="1" noChangeArrowheads="1"/>
          </p:cNvSpPr>
          <p:nvPr>
            <p:ph type="title"/>
          </p:nvPr>
        </p:nvSpPr>
        <p:spPr bwMode="auto">
          <a:xfrm>
            <a:off x="152400" y="76200"/>
            <a:ext cx="8915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1" name="Rectangle 18"/>
          <p:cNvSpPr>
            <a:spLocks noGrp="1" noChangeArrowheads="1"/>
          </p:cNvSpPr>
          <p:nvPr>
            <p:ph type="body" idx="1"/>
          </p:nvPr>
        </p:nvSpPr>
        <p:spPr bwMode="auto">
          <a:xfrm>
            <a:off x="228600" y="1219200"/>
            <a:ext cx="8686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Tree>
  </p:cSld>
  <p:clrMap bg1="lt1" tx1="dk1" bg2="lt2" tx2="dk2" accent1="accent1" accent2="accent2" accent3="accent3" accent4="accent4" accent5="accent5" accent6="accent6" hlink="hlink" folHlink="folHlink"/>
  <p:sldLayoutIdLst>
    <p:sldLayoutId id="2147483688"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Arial" charset="0"/>
        </a:defRPr>
      </a:lvl2pPr>
      <a:lvl3pPr algn="ctr" rtl="0" eaLnBrk="0" fontAlgn="base" hangingPunct="0">
        <a:spcBef>
          <a:spcPct val="0"/>
        </a:spcBef>
        <a:spcAft>
          <a:spcPct val="0"/>
        </a:spcAft>
        <a:defRPr sz="3600" b="1">
          <a:solidFill>
            <a:schemeClr val="tx2"/>
          </a:solidFill>
          <a:latin typeface="Arial" charset="0"/>
        </a:defRPr>
      </a:lvl3pPr>
      <a:lvl4pPr algn="ctr" rtl="0" eaLnBrk="0" fontAlgn="base" hangingPunct="0">
        <a:spcBef>
          <a:spcPct val="0"/>
        </a:spcBef>
        <a:spcAft>
          <a:spcPct val="0"/>
        </a:spcAft>
        <a:defRPr sz="3600" b="1">
          <a:solidFill>
            <a:schemeClr val="tx2"/>
          </a:solidFill>
          <a:latin typeface="Arial" charset="0"/>
        </a:defRPr>
      </a:lvl4pPr>
      <a:lvl5pPr algn="ctr" rtl="0" eaLnBrk="0" fontAlgn="base" hangingPunct="0">
        <a:spcBef>
          <a:spcPct val="0"/>
        </a:spcBef>
        <a:spcAft>
          <a:spcPct val="0"/>
        </a:spcAft>
        <a:defRPr sz="3600" b="1">
          <a:solidFill>
            <a:schemeClr val="tx2"/>
          </a:solidFill>
          <a:latin typeface="Arial" charset="0"/>
        </a:defRPr>
      </a:lvl5pPr>
      <a:lvl6pPr marL="457200" algn="ctr" rtl="0" fontAlgn="base">
        <a:spcBef>
          <a:spcPct val="0"/>
        </a:spcBef>
        <a:spcAft>
          <a:spcPct val="0"/>
        </a:spcAft>
        <a:defRPr sz="3600" b="1">
          <a:solidFill>
            <a:schemeClr val="tx2"/>
          </a:solidFill>
          <a:latin typeface="Arial" charset="0"/>
        </a:defRPr>
      </a:lvl6pPr>
      <a:lvl7pPr marL="914400" algn="ctr" rtl="0" fontAlgn="base">
        <a:spcBef>
          <a:spcPct val="0"/>
        </a:spcBef>
        <a:spcAft>
          <a:spcPct val="0"/>
        </a:spcAft>
        <a:defRPr sz="3600" b="1">
          <a:solidFill>
            <a:schemeClr val="tx2"/>
          </a:solidFill>
          <a:latin typeface="Arial" charset="0"/>
        </a:defRPr>
      </a:lvl7pPr>
      <a:lvl8pPr marL="1371600" algn="ctr" rtl="0" fontAlgn="base">
        <a:spcBef>
          <a:spcPct val="0"/>
        </a:spcBef>
        <a:spcAft>
          <a:spcPct val="0"/>
        </a:spcAft>
        <a:defRPr sz="3600" b="1">
          <a:solidFill>
            <a:schemeClr val="tx2"/>
          </a:solidFill>
          <a:latin typeface="Arial" charset="0"/>
        </a:defRPr>
      </a:lvl8pPr>
      <a:lvl9pPr marL="1828800" algn="ctr" rtl="0" fontAlgn="base">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1"/>
        </a:buClr>
        <a:buFont typeface="Times" panose="02020603050405020304" pitchFamily="18" charset="0"/>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anose="05000000000000000000" pitchFamily="2" charset="2"/>
        <a:buChar char="w"/>
        <a:defRPr sz="2600">
          <a:solidFill>
            <a:schemeClr val="tx1"/>
          </a:solidFill>
          <a:latin typeface="+mn-lt"/>
        </a:defRPr>
      </a:lvl2pPr>
      <a:lvl3pPr marL="1085850" indent="-22860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mn-lt"/>
        </a:defRPr>
      </a:lvl3pPr>
      <a:lvl4pPr marL="1428750" indent="-228600" algn="l" rtl="0" eaLnBrk="0" fontAlgn="base" hangingPunct="0">
        <a:spcBef>
          <a:spcPct val="20000"/>
        </a:spcBef>
        <a:spcAft>
          <a:spcPct val="0"/>
        </a:spcAft>
        <a:buClr>
          <a:schemeClr val="accent2"/>
        </a:buClr>
        <a:buFont typeface="Times" panose="02020603050405020304" pitchFamily="18" charset="0"/>
        <a:buChar char="•"/>
        <a:defRPr sz="2000">
          <a:solidFill>
            <a:schemeClr val="tx1"/>
          </a:solidFill>
          <a:latin typeface="+mn-lt"/>
        </a:defRPr>
      </a:lvl4pPr>
      <a:lvl5pPr marL="1771650" indent="-228600" algn="l" rtl="0" eaLnBrk="0" fontAlgn="base" hangingPunct="0">
        <a:spcBef>
          <a:spcPct val="20000"/>
        </a:spcBef>
        <a:spcAft>
          <a:spcPct val="0"/>
        </a:spcAft>
        <a:buClr>
          <a:schemeClr val="tx2"/>
        </a:buClr>
        <a:buFont typeface="Wingdings" panose="05000000000000000000" pitchFamily="2" charset="2"/>
        <a:buChar char="§"/>
        <a:defRPr sz="2000">
          <a:solidFill>
            <a:schemeClr val="tx1"/>
          </a:solidFill>
          <a:latin typeface="+mn-lt"/>
        </a:defRPr>
      </a:lvl5pPr>
      <a:lvl6pPr marL="2228850" indent="-228600" algn="l" rtl="0" fontAlgn="base">
        <a:spcBef>
          <a:spcPct val="20000"/>
        </a:spcBef>
        <a:spcAft>
          <a:spcPct val="0"/>
        </a:spcAft>
        <a:buClr>
          <a:schemeClr val="tx2"/>
        </a:buClr>
        <a:buFont typeface="Wingdings" pitchFamily="2" charset="2"/>
        <a:buChar char="§"/>
        <a:defRPr sz="2000">
          <a:solidFill>
            <a:schemeClr val="tx1"/>
          </a:solidFill>
          <a:latin typeface="+mn-lt"/>
        </a:defRPr>
      </a:lvl6pPr>
      <a:lvl7pPr marL="2686050" indent="-228600" algn="l" rtl="0" fontAlgn="base">
        <a:spcBef>
          <a:spcPct val="20000"/>
        </a:spcBef>
        <a:spcAft>
          <a:spcPct val="0"/>
        </a:spcAft>
        <a:buClr>
          <a:schemeClr val="tx2"/>
        </a:buClr>
        <a:buFont typeface="Wingdings" pitchFamily="2" charset="2"/>
        <a:buChar char="§"/>
        <a:defRPr sz="2000">
          <a:solidFill>
            <a:schemeClr val="tx1"/>
          </a:solidFill>
          <a:latin typeface="+mn-lt"/>
        </a:defRPr>
      </a:lvl7pPr>
      <a:lvl8pPr marL="3143250" indent="-228600" algn="l" rtl="0" fontAlgn="base">
        <a:spcBef>
          <a:spcPct val="20000"/>
        </a:spcBef>
        <a:spcAft>
          <a:spcPct val="0"/>
        </a:spcAft>
        <a:buClr>
          <a:schemeClr val="tx2"/>
        </a:buClr>
        <a:buFont typeface="Wingdings" pitchFamily="2" charset="2"/>
        <a:buChar char="§"/>
        <a:defRPr sz="2000">
          <a:solidFill>
            <a:schemeClr val="tx1"/>
          </a:solidFill>
          <a:latin typeface="+mn-lt"/>
        </a:defRPr>
      </a:lvl8pPr>
      <a:lvl9pPr marL="3600450" indent="-228600" algn="l" rtl="0" fontAlgn="base">
        <a:spcBef>
          <a:spcPct val="20000"/>
        </a:spcBef>
        <a:spcAft>
          <a:spcPct val="0"/>
        </a:spcAft>
        <a:buClr>
          <a:schemeClr val="tx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1.emf"/><Relationship Id="rId5" Type="http://schemas.openxmlformats.org/officeDocument/2006/relationships/oleObject" Target="../embeddings/oleObject3.bin"/><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28.emf"/><Relationship Id="rId4" Type="http://schemas.openxmlformats.org/officeDocument/2006/relationships/oleObject" Target="../embeddings/oleObject4.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29.emf"/><Relationship Id="rId4" Type="http://schemas.openxmlformats.org/officeDocument/2006/relationships/oleObject" Target="../embeddings/oleObject5.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30.emf"/><Relationship Id="rId4" Type="http://schemas.openxmlformats.org/officeDocument/2006/relationships/oleObject" Target="../embeddings/oleObject6.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31.emf"/><Relationship Id="rId4" Type="http://schemas.openxmlformats.org/officeDocument/2006/relationships/oleObject" Target="../embeddings/oleObject7.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9.wmf"/><Relationship Id="rId4" Type="http://schemas.openxmlformats.org/officeDocument/2006/relationships/oleObject" Target="../embeddings/oleObject8.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39.emf"/><Relationship Id="rId4" Type="http://schemas.openxmlformats.org/officeDocument/2006/relationships/oleObject" Target="../embeddings/oleObject10.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40.emf"/><Relationship Id="rId4" Type="http://schemas.openxmlformats.org/officeDocument/2006/relationships/oleObject" Target="../embeddings/oleObject11.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image" Target="../media/image42.em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13.bin"/><Relationship Id="rId5" Type="http://schemas.openxmlformats.org/officeDocument/2006/relationships/image" Target="../media/image41.emf"/><Relationship Id="rId4" Type="http://schemas.openxmlformats.org/officeDocument/2006/relationships/oleObject" Target="../embeddings/oleObject1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42" name="AutoShape 2"/>
          <p:cNvCxnSpPr>
            <a:cxnSpLocks noChangeShapeType="1"/>
          </p:cNvCxnSpPr>
          <p:nvPr/>
        </p:nvCxnSpPr>
        <p:spPr bwMode="auto">
          <a:xfrm rot="10800000" flipV="1">
            <a:off x="3552825" y="1752600"/>
            <a:ext cx="28575" cy="3740150"/>
          </a:xfrm>
          <a:prstGeom prst="bentConnector3">
            <a:avLst>
              <a:gd name="adj1" fmla="val 10133333"/>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43" name="AutoShape 3"/>
          <p:cNvCxnSpPr>
            <a:cxnSpLocks noChangeShapeType="1"/>
            <a:stCxn id="10256" idx="2"/>
            <a:endCxn id="10260" idx="3"/>
          </p:cNvCxnSpPr>
          <p:nvPr/>
        </p:nvCxnSpPr>
        <p:spPr bwMode="auto">
          <a:xfrm rot="5400000">
            <a:off x="5891213" y="4176712"/>
            <a:ext cx="800100" cy="1971675"/>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44" name="AutoShape 4"/>
          <p:cNvCxnSpPr>
            <a:cxnSpLocks noChangeShapeType="1"/>
            <a:stCxn id="10253" idx="1"/>
          </p:cNvCxnSpPr>
          <p:nvPr/>
        </p:nvCxnSpPr>
        <p:spPr bwMode="auto">
          <a:xfrm rot="10800000" flipV="1">
            <a:off x="6019800" y="3100388"/>
            <a:ext cx="385763" cy="2462212"/>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45" name="AutoShape 5"/>
          <p:cNvCxnSpPr>
            <a:cxnSpLocks noChangeShapeType="1"/>
            <a:stCxn id="10250" idx="3"/>
            <a:endCxn id="10256" idx="1"/>
          </p:cNvCxnSpPr>
          <p:nvPr/>
        </p:nvCxnSpPr>
        <p:spPr bwMode="auto">
          <a:xfrm>
            <a:off x="5305425" y="3063875"/>
            <a:ext cx="1095375" cy="1241425"/>
          </a:xfrm>
          <a:prstGeom prst="bentConnector3">
            <a:avLst>
              <a:gd name="adj1" fmla="val 50000"/>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0246" name="Line 6"/>
          <p:cNvSpPr>
            <a:spLocks noChangeShapeType="1"/>
          </p:cNvSpPr>
          <p:nvPr/>
        </p:nvSpPr>
        <p:spPr bwMode="auto">
          <a:xfrm>
            <a:off x="4419600" y="22860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47" name="Line 7"/>
          <p:cNvSpPr>
            <a:spLocks noChangeShapeType="1"/>
          </p:cNvSpPr>
          <p:nvPr/>
        </p:nvSpPr>
        <p:spPr bwMode="auto">
          <a:xfrm>
            <a:off x="4419600" y="3527425"/>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48" name="Line 8"/>
          <p:cNvSpPr>
            <a:spLocks noChangeShapeType="1"/>
          </p:cNvSpPr>
          <p:nvPr/>
        </p:nvSpPr>
        <p:spPr bwMode="auto">
          <a:xfrm>
            <a:off x="4419600" y="48006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49" name="Line 9"/>
          <p:cNvSpPr>
            <a:spLocks noChangeShapeType="1"/>
          </p:cNvSpPr>
          <p:nvPr/>
        </p:nvSpPr>
        <p:spPr bwMode="auto">
          <a:xfrm>
            <a:off x="4419600" y="5976938"/>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50" name="Rectangle 11"/>
          <p:cNvSpPr>
            <a:spLocks noChangeArrowheads="1"/>
          </p:cNvSpPr>
          <p:nvPr/>
        </p:nvSpPr>
        <p:spPr bwMode="auto">
          <a:xfrm>
            <a:off x="3552825" y="2606675"/>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1" name="Rectangle 12"/>
          <p:cNvSpPr>
            <a:spLocks noChangeArrowheads="1"/>
          </p:cNvSpPr>
          <p:nvPr/>
        </p:nvSpPr>
        <p:spPr bwMode="auto">
          <a:xfrm>
            <a:off x="3735388" y="2797175"/>
            <a:ext cx="13874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Production</a:t>
            </a:r>
          </a:p>
          <a:p>
            <a:pPr algn="ctr"/>
            <a:r>
              <a:rPr lang="en-US" altLang="en-US" sz="1800" b="1">
                <a:solidFill>
                  <a:srgbClr val="FFFFFF"/>
                </a:solidFill>
                <a:latin typeface="Adams" pitchFamily="34" charset="0"/>
              </a:rPr>
              <a:t>Budget</a:t>
            </a:r>
          </a:p>
        </p:txBody>
      </p:sp>
      <p:sp>
        <p:nvSpPr>
          <p:cNvPr id="10252" name="Rectangle 13"/>
          <p:cNvSpPr>
            <a:spLocks noChangeArrowheads="1"/>
          </p:cNvSpPr>
          <p:nvPr/>
        </p:nvSpPr>
        <p:spPr bwMode="auto">
          <a:xfrm>
            <a:off x="6400800" y="2640013"/>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3" name="Rectangle 14"/>
          <p:cNvSpPr>
            <a:spLocks noChangeArrowheads="1"/>
          </p:cNvSpPr>
          <p:nvPr/>
        </p:nvSpPr>
        <p:spPr bwMode="auto">
          <a:xfrm>
            <a:off x="6405563" y="2643188"/>
            <a:ext cx="1768475" cy="912812"/>
          </a:xfrm>
          <a:prstGeom prst="rect">
            <a:avLst/>
          </a:prstGeom>
          <a:noFill/>
          <a:ln>
            <a:noFill/>
          </a:ln>
          <a:effectLst>
            <a:outerShdw dist="28398" dir="1593903"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Selling and</a:t>
            </a:r>
          </a:p>
          <a:p>
            <a:pPr algn="ctr"/>
            <a:r>
              <a:rPr lang="en-US" altLang="en-US" sz="1800" b="1">
                <a:solidFill>
                  <a:srgbClr val="FFFFFF"/>
                </a:solidFill>
                <a:latin typeface="Adams" pitchFamily="34" charset="0"/>
              </a:rPr>
              <a:t>Administrative</a:t>
            </a:r>
          </a:p>
          <a:p>
            <a:pPr algn="ctr"/>
            <a:r>
              <a:rPr lang="en-US" altLang="en-US" sz="1800" b="1">
                <a:solidFill>
                  <a:srgbClr val="FFFFFF"/>
                </a:solidFill>
                <a:latin typeface="Adams" pitchFamily="34" charset="0"/>
              </a:rPr>
              <a:t>Budget</a:t>
            </a:r>
          </a:p>
        </p:txBody>
      </p:sp>
      <p:sp>
        <p:nvSpPr>
          <p:cNvPr id="10254" name="Rectangle 15"/>
          <p:cNvSpPr>
            <a:spLocks noChangeArrowheads="1"/>
          </p:cNvSpPr>
          <p:nvPr/>
        </p:nvSpPr>
        <p:spPr bwMode="auto">
          <a:xfrm>
            <a:off x="952500" y="38481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5" name="Rectangle 16"/>
          <p:cNvSpPr>
            <a:spLocks noChangeArrowheads="1"/>
          </p:cNvSpPr>
          <p:nvPr/>
        </p:nvSpPr>
        <p:spPr bwMode="auto">
          <a:xfrm>
            <a:off x="1243013" y="3825875"/>
            <a:ext cx="1171575"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Direct</a:t>
            </a:r>
          </a:p>
          <a:p>
            <a:pPr algn="ctr"/>
            <a:r>
              <a:rPr lang="en-US" altLang="en-US" sz="1800" b="1">
                <a:solidFill>
                  <a:srgbClr val="FFFFFF"/>
                </a:solidFill>
                <a:latin typeface="Adams" pitchFamily="34" charset="0"/>
              </a:rPr>
              <a:t>Materials</a:t>
            </a:r>
          </a:p>
          <a:p>
            <a:pPr algn="ctr"/>
            <a:r>
              <a:rPr lang="en-US" altLang="en-US" sz="1800" b="1">
                <a:solidFill>
                  <a:srgbClr val="FFFFFF"/>
                </a:solidFill>
                <a:latin typeface="Adams" pitchFamily="34" charset="0"/>
              </a:rPr>
              <a:t>Budget</a:t>
            </a:r>
          </a:p>
        </p:txBody>
      </p:sp>
      <p:sp>
        <p:nvSpPr>
          <p:cNvPr id="10256" name="Rectangle 17"/>
          <p:cNvSpPr>
            <a:spLocks noChangeArrowheads="1"/>
          </p:cNvSpPr>
          <p:nvPr/>
        </p:nvSpPr>
        <p:spPr bwMode="auto">
          <a:xfrm>
            <a:off x="6400800" y="38481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7" name="Rectangle 18"/>
          <p:cNvSpPr>
            <a:spLocks noChangeArrowheads="1"/>
          </p:cNvSpPr>
          <p:nvPr/>
        </p:nvSpPr>
        <p:spPr bwMode="auto">
          <a:xfrm>
            <a:off x="6399213" y="3825875"/>
            <a:ext cx="1755775" cy="912813"/>
          </a:xfrm>
          <a:prstGeom prst="rect">
            <a:avLst/>
          </a:prstGeom>
          <a:noFill/>
          <a:ln>
            <a:noFill/>
          </a:ln>
          <a:effectLst>
            <a:outerShdw dist="28398" dir="1593903"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Manufacturing</a:t>
            </a:r>
          </a:p>
          <a:p>
            <a:pPr algn="ctr"/>
            <a:r>
              <a:rPr lang="en-US" altLang="en-US" sz="1800" b="1">
                <a:solidFill>
                  <a:srgbClr val="FFFFFF"/>
                </a:solidFill>
                <a:latin typeface="Adams" pitchFamily="34" charset="0"/>
              </a:rPr>
              <a:t>Overhead</a:t>
            </a:r>
          </a:p>
          <a:p>
            <a:pPr algn="ctr"/>
            <a:r>
              <a:rPr lang="en-US" altLang="en-US" sz="1800" b="1">
                <a:solidFill>
                  <a:srgbClr val="FFFFFF"/>
                </a:solidFill>
                <a:latin typeface="Adams" pitchFamily="34" charset="0"/>
              </a:rPr>
              <a:t>Budget</a:t>
            </a:r>
          </a:p>
        </p:txBody>
      </p:sp>
      <p:sp>
        <p:nvSpPr>
          <p:cNvPr id="10258" name="Rectangle 19"/>
          <p:cNvSpPr>
            <a:spLocks noChangeArrowheads="1"/>
          </p:cNvSpPr>
          <p:nvPr/>
        </p:nvSpPr>
        <p:spPr bwMode="auto">
          <a:xfrm>
            <a:off x="3552825" y="3856038"/>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9" name="Rectangle 20"/>
          <p:cNvSpPr>
            <a:spLocks noChangeArrowheads="1"/>
          </p:cNvSpPr>
          <p:nvPr/>
        </p:nvSpPr>
        <p:spPr bwMode="auto">
          <a:xfrm>
            <a:off x="3943350" y="3825875"/>
            <a:ext cx="968375"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Direct</a:t>
            </a:r>
          </a:p>
          <a:p>
            <a:pPr algn="ctr"/>
            <a:r>
              <a:rPr lang="en-US" altLang="en-US" sz="1800" b="1">
                <a:solidFill>
                  <a:srgbClr val="FFFFFF"/>
                </a:solidFill>
                <a:latin typeface="Adams" pitchFamily="34" charset="0"/>
              </a:rPr>
              <a:t>Labor</a:t>
            </a:r>
          </a:p>
          <a:p>
            <a:pPr algn="ctr"/>
            <a:r>
              <a:rPr lang="en-US" altLang="en-US" sz="1800" b="1">
                <a:solidFill>
                  <a:srgbClr val="FFFFFF"/>
                </a:solidFill>
                <a:latin typeface="Adams" pitchFamily="34" charset="0"/>
              </a:rPr>
              <a:t>Budget</a:t>
            </a:r>
          </a:p>
        </p:txBody>
      </p:sp>
      <p:sp>
        <p:nvSpPr>
          <p:cNvPr id="10260" name="Rectangle 21"/>
          <p:cNvSpPr>
            <a:spLocks noChangeArrowheads="1"/>
          </p:cNvSpPr>
          <p:nvPr/>
        </p:nvSpPr>
        <p:spPr bwMode="auto">
          <a:xfrm>
            <a:off x="3552825" y="51054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endParaRPr lang="en-US" altLang="en-US">
              <a:solidFill>
                <a:schemeClr val="bg1"/>
              </a:solidFill>
              <a:latin typeface="Times New Roman" panose="02020603050405020304" pitchFamily="18" charset="0"/>
            </a:endParaRPr>
          </a:p>
        </p:txBody>
      </p:sp>
      <p:sp>
        <p:nvSpPr>
          <p:cNvPr id="10261" name="Rectangle 22"/>
          <p:cNvSpPr>
            <a:spLocks noChangeArrowheads="1"/>
          </p:cNvSpPr>
          <p:nvPr/>
        </p:nvSpPr>
        <p:spPr bwMode="auto">
          <a:xfrm>
            <a:off x="3935413" y="5229225"/>
            <a:ext cx="9683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Cash</a:t>
            </a:r>
          </a:p>
          <a:p>
            <a:pPr algn="ctr"/>
            <a:r>
              <a:rPr lang="en-US" altLang="en-US" sz="1800" b="1">
                <a:solidFill>
                  <a:srgbClr val="FFFFFF"/>
                </a:solidFill>
                <a:latin typeface="Adams" pitchFamily="34" charset="0"/>
              </a:rPr>
              <a:t>Budget</a:t>
            </a:r>
          </a:p>
        </p:txBody>
      </p:sp>
      <p:sp>
        <p:nvSpPr>
          <p:cNvPr id="10262" name="Rectangle 23"/>
          <p:cNvSpPr>
            <a:spLocks noChangeArrowheads="1"/>
          </p:cNvSpPr>
          <p:nvPr/>
        </p:nvSpPr>
        <p:spPr bwMode="auto">
          <a:xfrm>
            <a:off x="3581400" y="1371600"/>
            <a:ext cx="1739900" cy="901700"/>
          </a:xfrm>
          <a:prstGeom prst="rect">
            <a:avLst/>
          </a:prstGeom>
          <a:solidFill>
            <a:schemeClr val="accent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63" name="Rectangle 24"/>
          <p:cNvSpPr>
            <a:spLocks noChangeArrowheads="1"/>
          </p:cNvSpPr>
          <p:nvPr/>
        </p:nvSpPr>
        <p:spPr bwMode="auto">
          <a:xfrm>
            <a:off x="3935413" y="1489075"/>
            <a:ext cx="9683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Sales</a:t>
            </a:r>
          </a:p>
          <a:p>
            <a:pPr algn="ctr"/>
            <a:r>
              <a:rPr lang="en-US" altLang="en-US" sz="1800" b="1">
                <a:solidFill>
                  <a:srgbClr val="FFFFFF"/>
                </a:solidFill>
                <a:latin typeface="Adams" pitchFamily="34" charset="0"/>
              </a:rPr>
              <a:t>Budget</a:t>
            </a:r>
          </a:p>
        </p:txBody>
      </p:sp>
      <p:sp>
        <p:nvSpPr>
          <p:cNvPr id="30745" name="Rectangle 25"/>
          <p:cNvSpPr>
            <a:spLocks noChangeArrowheads="1"/>
          </p:cNvSpPr>
          <p:nvPr/>
        </p:nvSpPr>
        <p:spPr bwMode="auto">
          <a:xfrm>
            <a:off x="2133600" y="6256338"/>
            <a:ext cx="4614863" cy="406400"/>
          </a:xfrm>
          <a:prstGeom prst="rect">
            <a:avLst/>
          </a:prstGeom>
          <a:solidFill>
            <a:srgbClr val="FFFFFF"/>
          </a:solidFill>
          <a:ln w="12700">
            <a:solidFill>
              <a:schemeClr val="accent2"/>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000" b="1" dirty="0">
                <a:solidFill>
                  <a:srgbClr val="0000FF"/>
                </a:solidFill>
                <a:effectLst>
                  <a:outerShdw blurRad="38100" dist="38100" dir="2700000" algn="tl">
                    <a:srgbClr val="C0C0C0"/>
                  </a:outerShdw>
                </a:effectLst>
                <a:latin typeface="Arial" charset="0"/>
              </a:rPr>
              <a:t>Budgeted Financial Statements</a:t>
            </a:r>
          </a:p>
        </p:txBody>
      </p:sp>
      <p:cxnSp>
        <p:nvCxnSpPr>
          <p:cNvPr id="10265" name="AutoShape 26"/>
          <p:cNvCxnSpPr>
            <a:cxnSpLocks noChangeShapeType="1"/>
            <a:stCxn id="10262" idx="3"/>
            <a:endCxn id="10252" idx="0"/>
          </p:cNvCxnSpPr>
          <p:nvPr/>
        </p:nvCxnSpPr>
        <p:spPr bwMode="auto">
          <a:xfrm>
            <a:off x="5321300" y="1822450"/>
            <a:ext cx="1955800" cy="817563"/>
          </a:xfrm>
          <a:prstGeom prst="bentConnector2">
            <a:avLst/>
          </a:prstGeom>
          <a:noFill/>
          <a:ln w="28575">
            <a:solidFill>
              <a:srgbClr val="FF0000"/>
            </a:solidFill>
            <a:miter lim="800000"/>
            <a:headEnd type="triangle" w="med" len="me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66" name="AutoShape 27"/>
          <p:cNvCxnSpPr>
            <a:cxnSpLocks noChangeShapeType="1"/>
            <a:stCxn id="10250" idx="1"/>
            <a:endCxn id="10254" idx="0"/>
          </p:cNvCxnSpPr>
          <p:nvPr/>
        </p:nvCxnSpPr>
        <p:spPr bwMode="auto">
          <a:xfrm rot="10800000" flipV="1">
            <a:off x="1828800" y="3063875"/>
            <a:ext cx="1724025" cy="784225"/>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67" name="AutoShape 28"/>
          <p:cNvCxnSpPr>
            <a:cxnSpLocks noChangeShapeType="1"/>
          </p:cNvCxnSpPr>
          <p:nvPr/>
        </p:nvCxnSpPr>
        <p:spPr bwMode="auto">
          <a:xfrm>
            <a:off x="685800" y="5584825"/>
            <a:ext cx="1447800" cy="863600"/>
          </a:xfrm>
          <a:prstGeom prst="bentConnector3">
            <a:avLst>
              <a:gd name="adj1" fmla="val -111"/>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0268" name="Rectangle 29"/>
          <p:cNvSpPr>
            <a:spLocks noChangeArrowheads="1"/>
          </p:cNvSpPr>
          <p:nvPr/>
        </p:nvSpPr>
        <p:spPr bwMode="auto">
          <a:xfrm>
            <a:off x="914400" y="1981200"/>
            <a:ext cx="1981200" cy="901700"/>
          </a:xfrm>
          <a:prstGeom prst="rect">
            <a:avLst/>
          </a:prstGeom>
          <a:solidFill>
            <a:schemeClr val="accent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endParaRPr lang="en-US" altLang="en-US"/>
          </a:p>
        </p:txBody>
      </p:sp>
      <p:sp>
        <p:nvSpPr>
          <p:cNvPr id="10269" name="Rectangle 30"/>
          <p:cNvSpPr>
            <a:spLocks noChangeArrowheads="1"/>
          </p:cNvSpPr>
          <p:nvPr/>
        </p:nvSpPr>
        <p:spPr bwMode="auto">
          <a:xfrm>
            <a:off x="968375" y="1981200"/>
            <a:ext cx="1981200"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Ending</a:t>
            </a:r>
            <a:br>
              <a:rPr lang="en-US" altLang="en-US" sz="1800" b="1">
                <a:solidFill>
                  <a:srgbClr val="FFFFFF"/>
                </a:solidFill>
                <a:latin typeface="Adams" pitchFamily="34" charset="0"/>
              </a:rPr>
            </a:br>
            <a:r>
              <a:rPr lang="en-US" altLang="en-US" sz="1800" b="1">
                <a:solidFill>
                  <a:srgbClr val="FFFFFF"/>
                </a:solidFill>
                <a:latin typeface="Adams" pitchFamily="34" charset="0"/>
              </a:rPr>
              <a:t>Finished Goods</a:t>
            </a:r>
          </a:p>
          <a:p>
            <a:pPr algn="ctr"/>
            <a:r>
              <a:rPr lang="en-US" altLang="en-US" sz="1800" b="1">
                <a:solidFill>
                  <a:srgbClr val="FFFFFF"/>
                </a:solidFill>
                <a:latin typeface="Adams" pitchFamily="34" charset="0"/>
              </a:rPr>
              <a:t>Budget</a:t>
            </a:r>
          </a:p>
        </p:txBody>
      </p:sp>
      <p:sp>
        <p:nvSpPr>
          <p:cNvPr id="10270" name="Rectangle 32"/>
          <p:cNvSpPr>
            <a:spLocks noChangeArrowheads="1"/>
          </p:cNvSpPr>
          <p:nvPr/>
        </p:nvSpPr>
        <p:spPr bwMode="auto">
          <a:xfrm>
            <a:off x="3581400" y="152400"/>
            <a:ext cx="1739900" cy="901700"/>
          </a:xfrm>
          <a:prstGeom prst="rect">
            <a:avLst/>
          </a:prstGeom>
          <a:solidFill>
            <a:schemeClr val="accent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71" name="Line 33"/>
          <p:cNvSpPr>
            <a:spLocks noChangeShapeType="1"/>
          </p:cNvSpPr>
          <p:nvPr/>
        </p:nvSpPr>
        <p:spPr bwMode="auto">
          <a:xfrm>
            <a:off x="4419600" y="10668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72" name="Rectangle 34"/>
          <p:cNvSpPr>
            <a:spLocks noChangeArrowheads="1"/>
          </p:cNvSpPr>
          <p:nvPr/>
        </p:nvSpPr>
        <p:spPr bwMode="auto">
          <a:xfrm>
            <a:off x="3871913" y="285750"/>
            <a:ext cx="11334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Sales</a:t>
            </a:r>
          </a:p>
          <a:p>
            <a:pPr algn="ctr"/>
            <a:r>
              <a:rPr lang="en-US" altLang="en-US" sz="1800" b="1">
                <a:solidFill>
                  <a:srgbClr val="FFFFFF"/>
                </a:solidFill>
                <a:latin typeface="Adams" pitchFamily="34" charset="0"/>
              </a:rPr>
              <a:t>Forecast</a:t>
            </a:r>
          </a:p>
        </p:txBody>
      </p:sp>
      <p:sp>
        <p:nvSpPr>
          <p:cNvPr id="10273" name="TextBox 1"/>
          <p:cNvSpPr txBox="1">
            <a:spLocks noChangeArrowheads="1"/>
          </p:cNvSpPr>
          <p:nvPr/>
        </p:nvSpPr>
        <p:spPr bwMode="auto">
          <a:xfrm>
            <a:off x="6291263" y="5632450"/>
            <a:ext cx="2590800" cy="5238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a:t>Capital Budget</a:t>
            </a:r>
          </a:p>
        </p:txBody>
      </p:sp>
      <p:cxnSp>
        <p:nvCxnSpPr>
          <p:cNvPr id="10274" name="Straight Arrow Connector 3"/>
          <p:cNvCxnSpPr>
            <a:cxnSpLocks noChangeShapeType="1"/>
            <a:stCxn id="10273" idx="1"/>
          </p:cNvCxnSpPr>
          <p:nvPr/>
        </p:nvCxnSpPr>
        <p:spPr bwMode="auto">
          <a:xfrm flipH="1">
            <a:off x="5321300" y="5894388"/>
            <a:ext cx="969963" cy="0"/>
          </a:xfrm>
          <a:prstGeom prst="straightConnector1">
            <a:avLst/>
          </a:prstGeom>
          <a:noFill/>
          <a:ln w="9525" algn="ctr">
            <a:solidFill>
              <a:schemeClr val="accent2"/>
            </a:solidFill>
            <a:round/>
            <a:headEnd/>
            <a:tailEnd type="arrow" w="med" len="med"/>
          </a:ln>
        </p:spPr>
      </p:cxnSp>
      <p:sp>
        <p:nvSpPr>
          <p:cNvPr id="10275" name="TextBox 4"/>
          <p:cNvSpPr txBox="1">
            <a:spLocks noChangeArrowheads="1"/>
          </p:cNvSpPr>
          <p:nvPr/>
        </p:nvSpPr>
        <p:spPr bwMode="auto">
          <a:xfrm>
            <a:off x="304800" y="152400"/>
            <a:ext cx="289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a:t>Master Budget</a:t>
            </a:r>
          </a:p>
        </p:txBody>
      </p:sp>
    </p:spTree>
    <p:extLst>
      <p:ext uri="{BB962C8B-B14F-4D97-AF65-F5344CB8AC3E}">
        <p14:creationId xmlns:p14="http://schemas.microsoft.com/office/powerpoint/2010/main" val="4033695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0745"/>
                                        </p:tgtEl>
                                        <p:attrNameLst>
                                          <p:attrName>style.visibility</p:attrName>
                                        </p:attrNameLst>
                                      </p:cBhvr>
                                      <p:to>
                                        <p:strVal val="visible"/>
                                      </p:to>
                                    </p:set>
                                    <p:anim calcmode="lin" valueType="num">
                                      <p:cBhvr>
                                        <p:cTn id="7" dur="500" fill="hold"/>
                                        <p:tgtEl>
                                          <p:spTgt spid="30745"/>
                                        </p:tgtEl>
                                        <p:attrNameLst>
                                          <p:attrName>ppt_w</p:attrName>
                                        </p:attrNameLst>
                                      </p:cBhvr>
                                      <p:tavLst>
                                        <p:tav tm="0">
                                          <p:val>
                                            <p:fltVal val="0"/>
                                          </p:val>
                                        </p:tav>
                                        <p:tav tm="100000">
                                          <p:val>
                                            <p:strVal val="#ppt_w"/>
                                          </p:val>
                                        </p:tav>
                                      </p:tavLst>
                                    </p:anim>
                                    <p:anim calcmode="lin" valueType="num">
                                      <p:cBhvr>
                                        <p:cTn id="8" dur="500" fill="hold"/>
                                        <p:tgtEl>
                                          <p:spTgt spid="3074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5"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US" altLang="en-US" smtClean="0"/>
              <a:t>The Basic Framework of Budgeting</a:t>
            </a:r>
          </a:p>
        </p:txBody>
      </p:sp>
      <p:sp>
        <p:nvSpPr>
          <p:cNvPr id="4099" name="Text Box 5"/>
          <p:cNvSpPr txBox="1">
            <a:spLocks noChangeArrowheads="1"/>
          </p:cNvSpPr>
          <p:nvPr/>
        </p:nvSpPr>
        <p:spPr bwMode="auto">
          <a:xfrm>
            <a:off x="457200" y="1600200"/>
            <a:ext cx="80772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spcBef>
                <a:spcPct val="50000"/>
              </a:spcBef>
            </a:pPr>
            <a:r>
              <a:rPr lang="en-US" altLang="en-US" dirty="0"/>
              <a:t>A </a:t>
            </a:r>
            <a:r>
              <a:rPr lang="en-US" altLang="en-US" b="1" dirty="0"/>
              <a:t>budget</a:t>
            </a:r>
            <a:r>
              <a:rPr lang="en-US" altLang="en-US" dirty="0"/>
              <a:t> is a detailed quantitative </a:t>
            </a:r>
            <a:r>
              <a:rPr lang="en-US" altLang="en-US" b="1" dirty="0"/>
              <a:t>plan</a:t>
            </a:r>
            <a:r>
              <a:rPr lang="en-US" altLang="en-US" dirty="0"/>
              <a:t> for acquiring and using financial and other resources over a specified forthcoming time period.</a:t>
            </a:r>
          </a:p>
        </p:txBody>
      </p:sp>
      <p:sp>
        <p:nvSpPr>
          <p:cNvPr id="4100" name="Text Box 6"/>
          <p:cNvSpPr txBox="1">
            <a:spLocks noChangeArrowheads="1"/>
          </p:cNvSpPr>
          <p:nvPr/>
        </p:nvSpPr>
        <p:spPr bwMode="auto">
          <a:xfrm>
            <a:off x="838200" y="3124200"/>
            <a:ext cx="74676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spcBef>
                <a:spcPct val="50000"/>
              </a:spcBef>
              <a:buFontTx/>
              <a:buAutoNum type="arabicPeriod"/>
            </a:pPr>
            <a:r>
              <a:rPr lang="en-US" altLang="en-US"/>
              <a:t>The act of preparing a budget is called </a:t>
            </a:r>
            <a:r>
              <a:rPr lang="en-US" altLang="en-US" b="1"/>
              <a:t>budgeting</a:t>
            </a:r>
            <a:r>
              <a:rPr lang="en-US" altLang="en-US"/>
              <a:t>.</a:t>
            </a:r>
          </a:p>
          <a:p>
            <a:pPr>
              <a:spcBef>
                <a:spcPct val="50000"/>
              </a:spcBef>
              <a:buFontTx/>
              <a:buAutoNum type="arabicPeriod"/>
            </a:pPr>
            <a:r>
              <a:rPr lang="en-US" altLang="en-US"/>
              <a:t>The use of budgets to control an organization’s activity is known as </a:t>
            </a:r>
            <a:r>
              <a:rPr lang="en-US" altLang="en-US" b="1"/>
              <a:t>budgetary control</a:t>
            </a:r>
            <a:r>
              <a:rPr lang="en-US" altLang="en-US"/>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p:spPr>
        <p:txBody>
          <a:bodyPr lIns="90488" tIns="44450" rIns="90488" bIns="44450"/>
          <a:lstStyle/>
          <a:p>
            <a:pPr eaLnBrk="1" hangingPunct="1"/>
            <a:r>
              <a:rPr lang="en-US" altLang="en-US" smtClean="0"/>
              <a:t>Planning and Control</a:t>
            </a:r>
          </a:p>
        </p:txBody>
      </p:sp>
      <p:sp>
        <p:nvSpPr>
          <p:cNvPr id="16387" name="Rectangle 3"/>
          <p:cNvSpPr>
            <a:spLocks noGrp="1" noChangeArrowheads="1"/>
          </p:cNvSpPr>
          <p:nvPr>
            <p:ph type="body" sz="half" idx="1"/>
          </p:nvPr>
        </p:nvSpPr>
        <p:spPr>
          <a:xfrm>
            <a:off x="457200" y="1524000"/>
            <a:ext cx="4044950" cy="3352800"/>
          </a:xfrm>
          <a:solidFill>
            <a:srgbClr val="800080"/>
          </a:solidFill>
          <a:ln w="12700">
            <a:solidFill>
              <a:schemeClr val="tx1"/>
            </a:solidFill>
          </a:ln>
          <a:effectLst>
            <a:outerShdw dist="35921" dir="2700000" algn="ctr" rotWithShape="0">
              <a:schemeClr val="bg2"/>
            </a:outerShdw>
          </a:effectLst>
        </p:spPr>
        <p:txBody>
          <a:bodyPr lIns="90488" tIns="44450" rIns="90488" bIns="44450"/>
          <a:lstStyle/>
          <a:p>
            <a:pPr eaLnBrk="1" hangingPunct="1">
              <a:buFont typeface="Times" panose="02020603050405020304" pitchFamily="18" charset="0"/>
              <a:buNone/>
              <a:defRPr/>
            </a:pPr>
            <a:r>
              <a:rPr lang="en-US" sz="3000" i="1" dirty="0" smtClean="0">
                <a:solidFill>
                  <a:srgbClr val="FFFF00"/>
                </a:solidFill>
                <a:effectLst>
                  <a:outerShdw blurRad="38100" dist="38100" dir="2700000" algn="tl">
                    <a:srgbClr val="000000"/>
                  </a:outerShdw>
                </a:effectLst>
              </a:rPr>
              <a:t>Planning</a:t>
            </a:r>
            <a:r>
              <a:rPr lang="en-US" sz="3000" dirty="0" smtClean="0">
                <a:solidFill>
                  <a:srgbClr val="FFFFFF"/>
                </a:solidFill>
                <a:effectLst>
                  <a:outerShdw blurRad="38100" dist="38100" dir="2700000" algn="tl">
                    <a:srgbClr val="000000"/>
                  </a:outerShdw>
                </a:effectLst>
              </a:rPr>
              <a:t> – </a:t>
            </a:r>
            <a:br>
              <a:rPr lang="en-US" sz="3000" dirty="0" smtClean="0">
                <a:solidFill>
                  <a:srgbClr val="FFFFFF"/>
                </a:solidFill>
                <a:effectLst>
                  <a:outerShdw blurRad="38100" dist="38100" dir="2700000" algn="tl">
                    <a:srgbClr val="000000"/>
                  </a:outerShdw>
                </a:effectLst>
              </a:rPr>
            </a:br>
            <a:r>
              <a:rPr lang="en-US" sz="3000" dirty="0" smtClean="0">
                <a:solidFill>
                  <a:srgbClr val="FFFFFF"/>
                </a:solidFill>
                <a:effectLst>
                  <a:outerShdw blurRad="38100" dist="38100" dir="2700000" algn="tl">
                    <a:srgbClr val="000000"/>
                  </a:outerShdw>
                </a:effectLst>
              </a:rPr>
              <a:t>involves developing objectives and preparing various budgets to achieve these objectives.</a:t>
            </a:r>
          </a:p>
        </p:txBody>
      </p:sp>
      <p:sp>
        <p:nvSpPr>
          <p:cNvPr id="16388" name="Rectangle 4"/>
          <p:cNvSpPr>
            <a:spLocks noGrp="1" noChangeArrowheads="1"/>
          </p:cNvSpPr>
          <p:nvPr>
            <p:ph type="body" sz="half" idx="2"/>
          </p:nvPr>
        </p:nvSpPr>
        <p:spPr>
          <a:xfrm>
            <a:off x="4718050" y="1524000"/>
            <a:ext cx="4044950" cy="3352800"/>
          </a:xfrm>
          <a:solidFill>
            <a:srgbClr val="800080"/>
          </a:solidFill>
          <a:ln w="12700">
            <a:solidFill>
              <a:schemeClr val="tx1"/>
            </a:solidFill>
          </a:ln>
          <a:effectLst>
            <a:outerShdw dist="35921" dir="2700000" algn="ctr" rotWithShape="0">
              <a:schemeClr val="bg2"/>
            </a:outerShdw>
          </a:effectLst>
        </p:spPr>
        <p:txBody>
          <a:bodyPr lIns="90488" tIns="44450" rIns="90488" bIns="44450"/>
          <a:lstStyle/>
          <a:p>
            <a:pPr eaLnBrk="1" hangingPunct="1">
              <a:buFont typeface="Times" panose="02020603050405020304" pitchFamily="18" charset="0"/>
              <a:buNone/>
              <a:defRPr/>
            </a:pPr>
            <a:r>
              <a:rPr lang="en-US" sz="3000" i="1" dirty="0" smtClean="0">
                <a:solidFill>
                  <a:srgbClr val="FFFF00"/>
                </a:solidFill>
                <a:effectLst>
                  <a:outerShdw blurRad="38100" dist="38100" dir="2700000" algn="tl">
                    <a:srgbClr val="000000"/>
                  </a:outerShdw>
                </a:effectLst>
              </a:rPr>
              <a:t>Control</a:t>
            </a:r>
            <a:r>
              <a:rPr lang="en-US" sz="3000" b="1" dirty="0" smtClean="0">
                <a:solidFill>
                  <a:schemeClr val="accent2"/>
                </a:solidFill>
                <a:effectLst>
                  <a:outerShdw blurRad="38100" dist="38100" dir="2700000" algn="tl">
                    <a:srgbClr val="000000"/>
                  </a:outerShdw>
                </a:effectLst>
              </a:rPr>
              <a:t> </a:t>
            </a:r>
            <a:r>
              <a:rPr lang="en-US" sz="3000" dirty="0" smtClean="0">
                <a:solidFill>
                  <a:srgbClr val="FFFFFF"/>
                </a:solidFill>
                <a:effectLst>
                  <a:outerShdw blurRad="38100" dist="38100" dir="2700000" algn="tl">
                    <a:srgbClr val="000000"/>
                  </a:outerShdw>
                </a:effectLst>
              </a:rPr>
              <a:t>– </a:t>
            </a:r>
            <a:br>
              <a:rPr lang="en-US" sz="3000" dirty="0" smtClean="0">
                <a:solidFill>
                  <a:srgbClr val="FFFFFF"/>
                </a:solidFill>
                <a:effectLst>
                  <a:outerShdw blurRad="38100" dist="38100" dir="2700000" algn="tl">
                    <a:srgbClr val="000000"/>
                  </a:outerShdw>
                </a:effectLst>
              </a:rPr>
            </a:br>
            <a:r>
              <a:rPr lang="en-US" sz="3000" dirty="0" smtClean="0">
                <a:solidFill>
                  <a:srgbClr val="FFFFFF"/>
                </a:solidFill>
                <a:effectLst>
                  <a:outerShdw blurRad="38100" dist="38100" dir="2700000" algn="tl">
                    <a:srgbClr val="000000"/>
                  </a:outerShdw>
                </a:effectLst>
              </a:rPr>
              <a:t>involves the steps taken by management that attempt to ensure the objectives are attained.</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up)">
                                      <p:cBhvr>
                                        <p:cTn id="7" dur="500"/>
                                        <p:tgtEl>
                                          <p:spTgt spid="16387">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388">
                                            <p:txEl>
                                              <p:pRg st="0" end="0"/>
                                            </p:txEl>
                                          </p:spTgt>
                                        </p:tgtEl>
                                        <p:attrNameLst>
                                          <p:attrName>style.visibility</p:attrName>
                                        </p:attrNameLst>
                                      </p:cBhvr>
                                      <p:to>
                                        <p:strVal val="visible"/>
                                      </p:to>
                                    </p:set>
                                    <p:animEffect transition="in" filter="wipe(up)">
                                      <p:cBhvr>
                                        <p:cTn id="11" dur="500"/>
                                        <p:tgtEl>
                                          <p:spTgt spid="163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advAuto="0"/>
      <p:bldP spid="16388"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lIns="90488" tIns="44450" rIns="90488" bIns="44450"/>
          <a:lstStyle/>
          <a:p>
            <a:pPr eaLnBrk="1" hangingPunct="1"/>
            <a:r>
              <a:rPr lang="en-US" altLang="en-US" smtClean="0"/>
              <a:t>Advantages of Budgeting</a:t>
            </a:r>
          </a:p>
        </p:txBody>
      </p:sp>
      <p:sp>
        <p:nvSpPr>
          <p:cNvPr id="6147" name="Oval 3"/>
          <p:cNvSpPr>
            <a:spLocks noChangeArrowheads="1"/>
          </p:cNvSpPr>
          <p:nvPr/>
        </p:nvSpPr>
        <p:spPr bwMode="auto">
          <a:xfrm>
            <a:off x="3149600" y="3073400"/>
            <a:ext cx="2463800" cy="1092200"/>
          </a:xfrm>
          <a:prstGeom prst="ellipse">
            <a:avLst/>
          </a:prstGeom>
          <a:solidFill>
            <a:srgbClr val="CCFFCC"/>
          </a:solidFill>
          <a:ln w="12700">
            <a:solidFill>
              <a:srgbClr val="006600"/>
            </a:solidFill>
            <a:round/>
            <a:headEnd/>
            <a:tailEnd/>
          </a:ln>
          <a:effectLst>
            <a:outerShdw dist="35921"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6148" name="Rectangle 4"/>
          <p:cNvSpPr>
            <a:spLocks noChangeArrowheads="1"/>
          </p:cNvSpPr>
          <p:nvPr/>
        </p:nvSpPr>
        <p:spPr bwMode="auto">
          <a:xfrm>
            <a:off x="3498850" y="3384550"/>
            <a:ext cx="1909763" cy="454025"/>
          </a:xfrm>
          <a:prstGeom prst="rect">
            <a:avLst/>
          </a:prstGeom>
          <a:solidFill>
            <a:srgbClr val="CC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2400" b="1">
                <a:solidFill>
                  <a:srgbClr val="006600"/>
                </a:solidFill>
              </a:rPr>
              <a:t>Advantages</a:t>
            </a:r>
          </a:p>
        </p:txBody>
      </p:sp>
      <p:grpSp>
        <p:nvGrpSpPr>
          <p:cNvPr id="2" name="Group 5"/>
          <p:cNvGrpSpPr>
            <a:grpSpLocks/>
          </p:cNvGrpSpPr>
          <p:nvPr/>
        </p:nvGrpSpPr>
        <p:grpSpPr bwMode="auto">
          <a:xfrm>
            <a:off x="3389313" y="1685925"/>
            <a:ext cx="1981200" cy="1349375"/>
            <a:chOff x="2135" y="1062"/>
            <a:chExt cx="1248" cy="850"/>
          </a:xfrm>
        </p:grpSpPr>
        <p:sp>
          <p:nvSpPr>
            <p:cNvPr id="18438" name="Rectangle 6"/>
            <p:cNvSpPr>
              <a:spLocks noChangeArrowheads="1"/>
            </p:cNvSpPr>
            <p:nvPr/>
          </p:nvSpPr>
          <p:spPr bwMode="auto">
            <a:xfrm>
              <a:off x="2135" y="1062"/>
              <a:ext cx="1248" cy="486"/>
            </a:xfrm>
            <a:prstGeom prst="rect">
              <a:avLst/>
            </a:prstGeom>
            <a:solidFill>
              <a:srgbClr val="800080"/>
            </a:solidFill>
            <a:ln w="12700">
              <a:solidFill>
                <a:schemeClr val="tx1"/>
              </a:solidFill>
              <a:miter lim="800000"/>
              <a:headEnd/>
              <a:tailEnd/>
            </a:ln>
            <a:effectLst/>
          </p:spPr>
          <p:txBody>
            <a:bodyPr wrap="none" lIns="90488" tIns="44450" rIns="90488" bIns="44450">
              <a:spAutoFit/>
            </a:bodyPr>
            <a:lstStyle/>
            <a:p>
              <a:pPr algn="ctr">
                <a:defRPr/>
              </a:pPr>
              <a:r>
                <a:rPr lang="en-US" sz="2200" dirty="0">
                  <a:solidFill>
                    <a:srgbClr val="FFFFFF"/>
                  </a:solidFill>
                  <a:effectLst>
                    <a:outerShdw blurRad="38100" dist="38100" dir="2700000" algn="tl">
                      <a:srgbClr val="000000"/>
                    </a:outerShdw>
                  </a:effectLst>
                  <a:latin typeface="Arial" charset="0"/>
                </a:rPr>
                <a:t>Define goal</a:t>
              </a:r>
            </a:p>
            <a:p>
              <a:pPr algn="ctr">
                <a:defRPr/>
              </a:pPr>
              <a:r>
                <a:rPr lang="en-US" sz="2200" dirty="0">
                  <a:solidFill>
                    <a:srgbClr val="FFFFFF"/>
                  </a:solidFill>
                  <a:effectLst>
                    <a:outerShdw blurRad="38100" dist="38100" dir="2700000" algn="tl">
                      <a:srgbClr val="000000"/>
                    </a:outerShdw>
                  </a:effectLst>
                  <a:latin typeface="Arial" charset="0"/>
                </a:rPr>
                <a:t>and objectives</a:t>
              </a:r>
            </a:p>
          </p:txBody>
        </p:sp>
        <p:sp>
          <p:nvSpPr>
            <p:cNvPr id="6166" name="Line 7"/>
            <p:cNvSpPr>
              <a:spLocks noChangeShapeType="1"/>
            </p:cNvSpPr>
            <p:nvPr/>
          </p:nvSpPr>
          <p:spPr bwMode="auto">
            <a:xfrm>
              <a:off x="2736" y="1592"/>
              <a:ext cx="0" cy="320"/>
            </a:xfrm>
            <a:prstGeom prst="line">
              <a:avLst/>
            </a:prstGeom>
            <a:noFill/>
            <a:ln w="25400">
              <a:solidFill>
                <a:srgbClr val="00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8"/>
          <p:cNvGrpSpPr>
            <a:grpSpLocks/>
          </p:cNvGrpSpPr>
          <p:nvPr/>
        </p:nvGrpSpPr>
        <p:grpSpPr bwMode="auto">
          <a:xfrm>
            <a:off x="3194050" y="4178300"/>
            <a:ext cx="2370138" cy="1327150"/>
            <a:chOff x="2012" y="2632"/>
            <a:chExt cx="1493" cy="836"/>
          </a:xfrm>
        </p:grpSpPr>
        <p:sp>
          <p:nvSpPr>
            <p:cNvPr id="18441" name="Rectangle 9"/>
            <p:cNvSpPr>
              <a:spLocks noChangeArrowheads="1"/>
            </p:cNvSpPr>
            <p:nvPr/>
          </p:nvSpPr>
          <p:spPr bwMode="auto">
            <a:xfrm>
              <a:off x="2012" y="2982"/>
              <a:ext cx="1493" cy="486"/>
            </a:xfrm>
            <a:prstGeom prst="rect">
              <a:avLst/>
            </a:prstGeom>
            <a:solidFill>
              <a:schemeClr val="accent2"/>
            </a:solidFill>
            <a:ln w="12700">
              <a:solidFill>
                <a:schemeClr val="tx1"/>
              </a:solidFill>
              <a:miter lim="800000"/>
              <a:headEnd/>
              <a:tailEnd/>
            </a:ln>
            <a:effectLst/>
          </p:spPr>
          <p:txBody>
            <a:bodyPr wrap="none" lIns="90488" tIns="44450" rIns="90488" bIns="44450">
              <a:spAutoFit/>
            </a:bodyPr>
            <a:lstStyle/>
            <a:p>
              <a:pPr algn="ctr">
                <a:defRPr/>
              </a:pPr>
              <a:r>
                <a:rPr lang="en-US" sz="2200" dirty="0">
                  <a:solidFill>
                    <a:srgbClr val="663300"/>
                  </a:solidFill>
                  <a:effectLst>
                    <a:outerShdw blurRad="38100" dist="38100" dir="2700000" algn="tl">
                      <a:srgbClr val="000000"/>
                    </a:outerShdw>
                  </a:effectLst>
                  <a:latin typeface="Arial" charset="0"/>
                </a:rPr>
                <a:t>Uncover potential</a:t>
              </a:r>
            </a:p>
            <a:p>
              <a:pPr algn="ctr">
                <a:defRPr/>
              </a:pPr>
              <a:r>
                <a:rPr lang="en-US" sz="2200" dirty="0">
                  <a:solidFill>
                    <a:srgbClr val="663300"/>
                  </a:solidFill>
                  <a:effectLst>
                    <a:outerShdw blurRad="38100" dist="38100" dir="2700000" algn="tl">
                      <a:srgbClr val="000000"/>
                    </a:outerShdw>
                  </a:effectLst>
                  <a:latin typeface="Arial" charset="0"/>
                </a:rPr>
                <a:t>bottlenecks</a:t>
              </a:r>
            </a:p>
          </p:txBody>
        </p:sp>
        <p:sp>
          <p:nvSpPr>
            <p:cNvPr id="6164" name="Line 10"/>
            <p:cNvSpPr>
              <a:spLocks noChangeShapeType="1"/>
            </p:cNvSpPr>
            <p:nvPr/>
          </p:nvSpPr>
          <p:spPr bwMode="auto">
            <a:xfrm flipV="1">
              <a:off x="2736" y="2632"/>
              <a:ext cx="0" cy="352"/>
            </a:xfrm>
            <a:prstGeom prst="line">
              <a:avLst/>
            </a:prstGeom>
            <a:noFill/>
            <a:ln w="25400">
              <a:solidFill>
                <a:srgbClr val="00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 name="Group 11"/>
          <p:cNvGrpSpPr>
            <a:grpSpLocks/>
          </p:cNvGrpSpPr>
          <p:nvPr/>
        </p:nvGrpSpPr>
        <p:grpSpPr bwMode="auto">
          <a:xfrm>
            <a:off x="1271588" y="3743325"/>
            <a:ext cx="1992312" cy="758825"/>
            <a:chOff x="801" y="2358"/>
            <a:chExt cx="1255" cy="478"/>
          </a:xfrm>
        </p:grpSpPr>
        <p:sp>
          <p:nvSpPr>
            <p:cNvPr id="18444" name="Rectangle 12"/>
            <p:cNvSpPr>
              <a:spLocks noChangeArrowheads="1"/>
            </p:cNvSpPr>
            <p:nvPr/>
          </p:nvSpPr>
          <p:spPr bwMode="auto">
            <a:xfrm>
              <a:off x="801" y="2358"/>
              <a:ext cx="976" cy="478"/>
            </a:xfrm>
            <a:prstGeom prst="rect">
              <a:avLst/>
            </a:prstGeom>
            <a:solidFill>
              <a:srgbClr val="663300"/>
            </a:solidFill>
            <a:ln w="12700">
              <a:noFill/>
              <a:miter lim="800000"/>
              <a:headEnd/>
              <a:tailEnd/>
            </a:ln>
            <a:effectLst/>
          </p:spPr>
          <p:txBody>
            <a:bodyPr wrap="none" lIns="90488" tIns="44450" rIns="90488" bIns="44450">
              <a:spAutoFit/>
            </a:bodyPr>
            <a:lstStyle/>
            <a:p>
              <a:pPr algn="ctr">
                <a:defRPr/>
              </a:pPr>
              <a:r>
                <a:rPr lang="en-US" sz="2200" dirty="0">
                  <a:solidFill>
                    <a:srgbClr val="FFFFFF"/>
                  </a:solidFill>
                  <a:effectLst>
                    <a:outerShdw blurRad="38100" dist="38100" dir="2700000" algn="tl">
                      <a:srgbClr val="000000"/>
                    </a:outerShdw>
                  </a:effectLst>
                  <a:latin typeface="Arial" charset="0"/>
                </a:rPr>
                <a:t>Coordinate</a:t>
              </a:r>
            </a:p>
            <a:p>
              <a:pPr algn="ctr">
                <a:defRPr/>
              </a:pPr>
              <a:r>
                <a:rPr lang="en-US" sz="2200" dirty="0">
                  <a:solidFill>
                    <a:srgbClr val="FFFFFF"/>
                  </a:solidFill>
                  <a:effectLst>
                    <a:outerShdw blurRad="38100" dist="38100" dir="2700000" algn="tl">
                      <a:srgbClr val="000000"/>
                    </a:outerShdw>
                  </a:effectLst>
                  <a:latin typeface="Arial" charset="0"/>
                </a:rPr>
                <a:t>activities</a:t>
              </a:r>
            </a:p>
          </p:txBody>
        </p:sp>
        <p:sp>
          <p:nvSpPr>
            <p:cNvPr id="6162" name="Line 13"/>
            <p:cNvSpPr>
              <a:spLocks noChangeShapeType="1"/>
            </p:cNvSpPr>
            <p:nvPr/>
          </p:nvSpPr>
          <p:spPr bwMode="auto">
            <a:xfrm flipV="1">
              <a:off x="1736" y="2440"/>
              <a:ext cx="320" cy="160"/>
            </a:xfrm>
            <a:prstGeom prst="line">
              <a:avLst/>
            </a:prstGeom>
            <a:noFill/>
            <a:ln w="25400">
              <a:solidFill>
                <a:srgbClr val="00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14"/>
          <p:cNvGrpSpPr>
            <a:grpSpLocks/>
          </p:cNvGrpSpPr>
          <p:nvPr/>
        </p:nvGrpSpPr>
        <p:grpSpPr bwMode="auto">
          <a:xfrm>
            <a:off x="1092200" y="2409825"/>
            <a:ext cx="2171700" cy="930275"/>
            <a:chOff x="688" y="1518"/>
            <a:chExt cx="1368" cy="586"/>
          </a:xfrm>
        </p:grpSpPr>
        <p:sp>
          <p:nvSpPr>
            <p:cNvPr id="18447" name="Rectangle 15"/>
            <p:cNvSpPr>
              <a:spLocks noChangeArrowheads="1"/>
            </p:cNvSpPr>
            <p:nvPr/>
          </p:nvSpPr>
          <p:spPr bwMode="auto">
            <a:xfrm>
              <a:off x="688" y="1518"/>
              <a:ext cx="1201" cy="478"/>
            </a:xfrm>
            <a:prstGeom prst="rect">
              <a:avLst/>
            </a:prstGeom>
            <a:solidFill>
              <a:srgbClr val="006600"/>
            </a:solidFill>
            <a:ln w="12700">
              <a:noFill/>
              <a:miter lim="800000"/>
              <a:headEnd/>
              <a:tailEnd/>
            </a:ln>
            <a:effectLst/>
          </p:spPr>
          <p:txBody>
            <a:bodyPr wrap="none" lIns="90488" tIns="44450" rIns="90488" bIns="44450">
              <a:spAutoFit/>
            </a:bodyPr>
            <a:lstStyle/>
            <a:p>
              <a:pPr algn="ctr">
                <a:defRPr/>
              </a:pPr>
              <a:r>
                <a:rPr lang="en-US" sz="2200" dirty="0">
                  <a:solidFill>
                    <a:srgbClr val="FFFFFF"/>
                  </a:solidFill>
                  <a:effectLst>
                    <a:outerShdw blurRad="38100" dist="38100" dir="2700000" algn="tl">
                      <a:srgbClr val="000000"/>
                    </a:outerShdw>
                  </a:effectLst>
                  <a:latin typeface="Arial" charset="0"/>
                </a:rPr>
                <a:t>Communicate</a:t>
              </a:r>
            </a:p>
            <a:p>
              <a:pPr algn="ctr">
                <a:defRPr/>
              </a:pPr>
              <a:r>
                <a:rPr lang="en-US" sz="2200" dirty="0">
                  <a:solidFill>
                    <a:srgbClr val="FFFFFF"/>
                  </a:solidFill>
                  <a:effectLst>
                    <a:outerShdw blurRad="38100" dist="38100" dir="2700000" algn="tl">
                      <a:srgbClr val="000000"/>
                    </a:outerShdw>
                  </a:effectLst>
                  <a:latin typeface="Arial" charset="0"/>
                </a:rPr>
                <a:t>plans</a:t>
              </a:r>
            </a:p>
          </p:txBody>
        </p:sp>
        <p:sp>
          <p:nvSpPr>
            <p:cNvPr id="6160" name="Line 16"/>
            <p:cNvSpPr>
              <a:spLocks noChangeShapeType="1"/>
            </p:cNvSpPr>
            <p:nvPr/>
          </p:nvSpPr>
          <p:spPr bwMode="auto">
            <a:xfrm>
              <a:off x="1688" y="1880"/>
              <a:ext cx="368" cy="224"/>
            </a:xfrm>
            <a:prstGeom prst="line">
              <a:avLst/>
            </a:prstGeom>
            <a:noFill/>
            <a:ln w="25400">
              <a:solidFill>
                <a:srgbClr val="00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 name="Group 17"/>
          <p:cNvGrpSpPr>
            <a:grpSpLocks/>
          </p:cNvGrpSpPr>
          <p:nvPr/>
        </p:nvGrpSpPr>
        <p:grpSpPr bwMode="auto">
          <a:xfrm>
            <a:off x="5473700" y="2409825"/>
            <a:ext cx="2959100" cy="854075"/>
            <a:chOff x="3448" y="1518"/>
            <a:chExt cx="1864" cy="538"/>
          </a:xfrm>
        </p:grpSpPr>
        <p:sp>
          <p:nvSpPr>
            <p:cNvPr id="18450" name="Rectangle 18"/>
            <p:cNvSpPr>
              <a:spLocks noChangeArrowheads="1"/>
            </p:cNvSpPr>
            <p:nvPr/>
          </p:nvSpPr>
          <p:spPr bwMode="auto">
            <a:xfrm>
              <a:off x="3808" y="1518"/>
              <a:ext cx="1504" cy="486"/>
            </a:xfrm>
            <a:prstGeom prst="rect">
              <a:avLst/>
            </a:prstGeom>
            <a:solidFill>
              <a:schemeClr val="bg1"/>
            </a:solidFill>
            <a:ln w="12700">
              <a:solidFill>
                <a:schemeClr val="tx1"/>
              </a:solidFill>
              <a:miter lim="800000"/>
              <a:headEnd/>
              <a:tailEnd/>
            </a:ln>
            <a:effectLst/>
          </p:spPr>
          <p:txBody>
            <a:bodyPr wrap="none" lIns="90488" tIns="44450" rIns="90488" bIns="44450">
              <a:spAutoFit/>
            </a:bodyPr>
            <a:lstStyle/>
            <a:p>
              <a:pPr algn="ctr">
                <a:defRPr/>
              </a:pPr>
              <a:r>
                <a:rPr lang="en-US" sz="2200" dirty="0">
                  <a:effectLst>
                    <a:outerShdw blurRad="38100" dist="38100" dir="2700000" algn="tl">
                      <a:srgbClr val="FFFFFF"/>
                    </a:outerShdw>
                  </a:effectLst>
                  <a:latin typeface="Arial" charset="0"/>
                </a:rPr>
                <a:t>Think about and</a:t>
              </a:r>
            </a:p>
            <a:p>
              <a:pPr algn="ctr">
                <a:defRPr/>
              </a:pPr>
              <a:r>
                <a:rPr lang="en-US" sz="2200" dirty="0">
                  <a:effectLst>
                    <a:outerShdw blurRad="38100" dist="38100" dir="2700000" algn="tl">
                      <a:srgbClr val="FFFFFF"/>
                    </a:outerShdw>
                  </a:effectLst>
                  <a:latin typeface="Arial" charset="0"/>
                </a:rPr>
                <a:t>plan for the future</a:t>
              </a:r>
            </a:p>
          </p:txBody>
        </p:sp>
        <p:sp>
          <p:nvSpPr>
            <p:cNvPr id="6158" name="Line 19"/>
            <p:cNvSpPr>
              <a:spLocks noChangeShapeType="1"/>
            </p:cNvSpPr>
            <p:nvPr/>
          </p:nvSpPr>
          <p:spPr bwMode="auto">
            <a:xfrm flipH="1">
              <a:off x="3448" y="1880"/>
              <a:ext cx="304" cy="176"/>
            </a:xfrm>
            <a:prstGeom prst="line">
              <a:avLst/>
            </a:prstGeom>
            <a:noFill/>
            <a:ln w="25400">
              <a:solidFill>
                <a:srgbClr val="00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20"/>
          <p:cNvGrpSpPr>
            <a:grpSpLocks/>
          </p:cNvGrpSpPr>
          <p:nvPr/>
        </p:nvGrpSpPr>
        <p:grpSpPr bwMode="auto">
          <a:xfrm>
            <a:off x="5549900" y="3743325"/>
            <a:ext cx="3124200" cy="771525"/>
            <a:chOff x="3496" y="2358"/>
            <a:chExt cx="1968" cy="486"/>
          </a:xfrm>
        </p:grpSpPr>
        <p:sp>
          <p:nvSpPr>
            <p:cNvPr id="18453" name="Rectangle 21"/>
            <p:cNvSpPr>
              <a:spLocks noChangeArrowheads="1"/>
            </p:cNvSpPr>
            <p:nvPr/>
          </p:nvSpPr>
          <p:spPr bwMode="auto">
            <a:xfrm>
              <a:off x="3824" y="2358"/>
              <a:ext cx="1640" cy="486"/>
            </a:xfrm>
            <a:prstGeom prst="rect">
              <a:avLst/>
            </a:prstGeom>
            <a:solidFill>
              <a:schemeClr val="tx2"/>
            </a:solidFill>
            <a:ln w="12700">
              <a:solidFill>
                <a:schemeClr val="tx1"/>
              </a:solidFill>
              <a:miter lim="800000"/>
              <a:headEnd/>
              <a:tailEnd/>
            </a:ln>
            <a:effectLst/>
          </p:spPr>
          <p:txBody>
            <a:bodyPr wrap="none" lIns="90488" tIns="44450" rIns="90488" bIns="44450">
              <a:spAutoFit/>
            </a:bodyPr>
            <a:lstStyle/>
            <a:p>
              <a:pPr algn="ctr">
                <a:defRPr/>
              </a:pPr>
              <a:r>
                <a:rPr lang="en-US" sz="2200" dirty="0">
                  <a:solidFill>
                    <a:srgbClr val="FFFFFF"/>
                  </a:solidFill>
                  <a:effectLst>
                    <a:outerShdw blurRad="38100" dist="38100" dir="2700000" algn="tl">
                      <a:srgbClr val="000000"/>
                    </a:outerShdw>
                  </a:effectLst>
                  <a:latin typeface="Arial" charset="0"/>
                </a:rPr>
                <a:t>Means of allocating</a:t>
              </a:r>
            </a:p>
            <a:p>
              <a:pPr algn="ctr">
                <a:defRPr/>
              </a:pPr>
              <a:r>
                <a:rPr lang="en-US" sz="2200" dirty="0">
                  <a:solidFill>
                    <a:srgbClr val="FFFFFF"/>
                  </a:solidFill>
                  <a:effectLst>
                    <a:outerShdw blurRad="38100" dist="38100" dir="2700000" algn="tl">
                      <a:srgbClr val="000000"/>
                    </a:outerShdw>
                  </a:effectLst>
                  <a:latin typeface="Arial" charset="0"/>
                </a:rPr>
                <a:t>resources</a:t>
              </a:r>
            </a:p>
          </p:txBody>
        </p:sp>
        <p:sp>
          <p:nvSpPr>
            <p:cNvPr id="6156" name="Line 22"/>
            <p:cNvSpPr>
              <a:spLocks noChangeShapeType="1"/>
            </p:cNvSpPr>
            <p:nvPr/>
          </p:nvSpPr>
          <p:spPr bwMode="auto">
            <a:xfrm flipH="1" flipV="1">
              <a:off x="3496" y="2392"/>
              <a:ext cx="256" cy="112"/>
            </a:xfrm>
            <a:prstGeom prst="line">
              <a:avLst/>
            </a:prstGeom>
            <a:noFill/>
            <a:ln w="25400">
              <a:solidFill>
                <a:srgbClr val="00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9"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upLeft)">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upRight)">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3"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trips(upRight)">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strips(downRigh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p:spPr>
        <p:txBody>
          <a:bodyPr lIns="90488" tIns="44450" rIns="90488" bIns="44450"/>
          <a:lstStyle/>
          <a:p>
            <a:pPr eaLnBrk="1" hangingPunct="1"/>
            <a:r>
              <a:rPr lang="en-US" altLang="en-US" smtClean="0"/>
              <a:t>Responsibility Accounting</a:t>
            </a:r>
          </a:p>
        </p:txBody>
      </p:sp>
      <p:sp>
        <p:nvSpPr>
          <p:cNvPr id="20483" name="Rectangle 3"/>
          <p:cNvSpPr>
            <a:spLocks noGrp="1" noChangeArrowheads="1"/>
          </p:cNvSpPr>
          <p:nvPr>
            <p:ph type="body" idx="4294967295"/>
          </p:nvPr>
        </p:nvSpPr>
        <p:spPr>
          <a:xfrm>
            <a:off x="381000" y="1371600"/>
            <a:ext cx="8458200" cy="2209800"/>
          </a:xfrm>
          <a:solidFill>
            <a:srgbClr val="E5FFE5"/>
          </a:solidFill>
          <a:ln w="12700">
            <a:solidFill>
              <a:srgbClr val="000000"/>
            </a:solidFill>
          </a:ln>
          <a:effectLst>
            <a:outerShdw dist="35921" dir="2700000" algn="ctr" rotWithShape="0">
              <a:srgbClr val="000000"/>
            </a:outerShdw>
          </a:effectLst>
        </p:spPr>
        <p:txBody>
          <a:bodyPr lIns="90488" tIns="44450" rIns="90488" bIns="44450"/>
          <a:lstStyle/>
          <a:p>
            <a:pPr algn="ctr" eaLnBrk="1" hangingPunct="1">
              <a:buFont typeface="Times" panose="02020603050405020304" pitchFamily="18" charset="0"/>
              <a:buNone/>
              <a:defRPr/>
            </a:pPr>
            <a:r>
              <a:rPr lang="en-US" dirty="0" smtClean="0">
                <a:solidFill>
                  <a:srgbClr val="006600"/>
                </a:solidFill>
                <a:effectLst>
                  <a:outerShdw blurRad="38100" dist="38100" dir="2700000" algn="tl">
                    <a:srgbClr val="000000"/>
                  </a:outerShdw>
                </a:effectLst>
              </a:rPr>
              <a:t>  Managers should be held responsible for those items — and </a:t>
            </a:r>
            <a:r>
              <a:rPr lang="en-US" i="1" dirty="0" smtClean="0">
                <a:solidFill>
                  <a:srgbClr val="FF0000"/>
                </a:solidFill>
                <a:effectLst>
                  <a:outerShdw blurRad="38100" dist="38100" dir="2700000" algn="tl">
                    <a:srgbClr val="000000"/>
                  </a:outerShdw>
                </a:effectLst>
              </a:rPr>
              <a:t>only</a:t>
            </a:r>
            <a:r>
              <a:rPr lang="en-US" dirty="0" smtClean="0">
                <a:solidFill>
                  <a:srgbClr val="006600"/>
                </a:solidFill>
                <a:effectLst>
                  <a:outerShdw blurRad="38100" dist="38100" dir="2700000" algn="tl">
                    <a:srgbClr val="000000"/>
                  </a:outerShdw>
                </a:effectLst>
              </a:rPr>
              <a:t> those items — that</a:t>
            </a:r>
            <a:br>
              <a:rPr lang="en-US" dirty="0" smtClean="0">
                <a:solidFill>
                  <a:srgbClr val="006600"/>
                </a:solidFill>
                <a:effectLst>
                  <a:outerShdw blurRad="38100" dist="38100" dir="2700000" algn="tl">
                    <a:srgbClr val="000000"/>
                  </a:outerShdw>
                </a:effectLst>
              </a:rPr>
            </a:br>
            <a:r>
              <a:rPr lang="en-US" dirty="0" smtClean="0">
                <a:solidFill>
                  <a:srgbClr val="006600"/>
                </a:solidFill>
                <a:effectLst>
                  <a:outerShdw blurRad="38100" dist="38100" dir="2700000" algn="tl">
                    <a:srgbClr val="000000"/>
                  </a:outerShdw>
                </a:effectLst>
              </a:rPr>
              <a:t>the manager can actually control</a:t>
            </a:r>
            <a:br>
              <a:rPr lang="en-US" dirty="0" smtClean="0">
                <a:solidFill>
                  <a:srgbClr val="006600"/>
                </a:solidFill>
                <a:effectLst>
                  <a:outerShdw blurRad="38100" dist="38100" dir="2700000" algn="tl">
                    <a:srgbClr val="000000"/>
                  </a:outerShdw>
                </a:effectLst>
              </a:rPr>
            </a:br>
            <a:r>
              <a:rPr lang="en-US" dirty="0" smtClean="0">
                <a:solidFill>
                  <a:srgbClr val="006600"/>
                </a:solidFill>
                <a:effectLst>
                  <a:outerShdw blurRad="38100" dist="38100" dir="2700000" algn="tl">
                    <a:srgbClr val="000000"/>
                  </a:outerShdw>
                </a:effectLst>
              </a:rPr>
              <a:t>to a significant extent.</a:t>
            </a: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p:spPr>
        <p:txBody>
          <a:bodyPr lIns="90488" tIns="44450" rIns="90488" bIns="44450"/>
          <a:lstStyle/>
          <a:p>
            <a:pPr eaLnBrk="1" hangingPunct="1"/>
            <a:r>
              <a:rPr lang="en-US" altLang="en-US" smtClean="0"/>
              <a:t>Choosing the Budget Period</a:t>
            </a:r>
          </a:p>
        </p:txBody>
      </p:sp>
      <p:sp>
        <p:nvSpPr>
          <p:cNvPr id="8195" name="Line 3"/>
          <p:cNvSpPr>
            <a:spLocks noChangeShapeType="1"/>
          </p:cNvSpPr>
          <p:nvPr/>
        </p:nvSpPr>
        <p:spPr bwMode="auto">
          <a:xfrm>
            <a:off x="762000" y="2901950"/>
            <a:ext cx="0" cy="5588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6" name="Line 4"/>
          <p:cNvSpPr>
            <a:spLocks noChangeShapeType="1"/>
          </p:cNvSpPr>
          <p:nvPr/>
        </p:nvSpPr>
        <p:spPr bwMode="auto">
          <a:xfrm>
            <a:off x="3200400" y="2901950"/>
            <a:ext cx="0" cy="5588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7" name="Line 5"/>
          <p:cNvSpPr>
            <a:spLocks noChangeShapeType="1"/>
          </p:cNvSpPr>
          <p:nvPr/>
        </p:nvSpPr>
        <p:spPr bwMode="auto">
          <a:xfrm>
            <a:off x="5638800" y="2901950"/>
            <a:ext cx="0" cy="5588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34" name="Rectangle 6"/>
          <p:cNvSpPr>
            <a:spLocks noChangeArrowheads="1"/>
          </p:cNvSpPr>
          <p:nvPr/>
        </p:nvSpPr>
        <p:spPr bwMode="auto">
          <a:xfrm>
            <a:off x="687388" y="2447925"/>
            <a:ext cx="2546350" cy="423863"/>
          </a:xfrm>
          <a:prstGeom prst="rect">
            <a:avLst/>
          </a:prstGeom>
          <a:noFill/>
          <a:ln w="12700">
            <a:noFill/>
            <a:miter lim="800000"/>
            <a:headEnd/>
            <a:tailEnd/>
          </a:ln>
          <a:effectLst/>
        </p:spPr>
        <p:txBody>
          <a:bodyPr wrap="none" lIns="90488" tIns="44450" rIns="90488" bIns="44450">
            <a:spAutoFit/>
          </a:bodyPr>
          <a:lstStyle/>
          <a:p>
            <a:pPr algn="ctr">
              <a:defRPr/>
            </a:pPr>
            <a:r>
              <a:rPr lang="en-US" sz="2200" b="1" dirty="0">
                <a:solidFill>
                  <a:srgbClr val="006600"/>
                </a:solidFill>
                <a:effectLst>
                  <a:outerShdw blurRad="38100" dist="38100" dir="2700000" algn="tl">
                    <a:srgbClr val="C0C0C0"/>
                  </a:outerShdw>
                </a:effectLst>
                <a:latin typeface="Arial" charset="0"/>
              </a:rPr>
              <a:t>Operating Budget</a:t>
            </a:r>
          </a:p>
        </p:txBody>
      </p:sp>
      <p:sp>
        <p:nvSpPr>
          <p:cNvPr id="8199" name="Line 7"/>
          <p:cNvSpPr>
            <a:spLocks noChangeShapeType="1"/>
          </p:cNvSpPr>
          <p:nvPr/>
        </p:nvSpPr>
        <p:spPr bwMode="auto">
          <a:xfrm>
            <a:off x="8153400" y="2901950"/>
            <a:ext cx="0" cy="5588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200" name="Line 8"/>
          <p:cNvSpPr>
            <a:spLocks noChangeShapeType="1"/>
          </p:cNvSpPr>
          <p:nvPr/>
        </p:nvSpPr>
        <p:spPr bwMode="auto">
          <a:xfrm>
            <a:off x="787400" y="3200400"/>
            <a:ext cx="802640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201" name="Rectangle 9"/>
          <p:cNvSpPr>
            <a:spLocks noChangeArrowheads="1"/>
          </p:cNvSpPr>
          <p:nvPr/>
        </p:nvSpPr>
        <p:spPr bwMode="auto">
          <a:xfrm>
            <a:off x="356440" y="3705225"/>
            <a:ext cx="811122"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2200" b="1" dirty="0" smtClean="0"/>
              <a:t>2013</a:t>
            </a:r>
            <a:endParaRPr lang="en-US" altLang="en-US" sz="2200" b="1" dirty="0"/>
          </a:p>
        </p:txBody>
      </p:sp>
      <p:sp>
        <p:nvSpPr>
          <p:cNvPr id="8202" name="Rectangle 10"/>
          <p:cNvSpPr>
            <a:spLocks noChangeArrowheads="1"/>
          </p:cNvSpPr>
          <p:nvPr/>
        </p:nvSpPr>
        <p:spPr bwMode="auto">
          <a:xfrm>
            <a:off x="2794839" y="3705225"/>
            <a:ext cx="811122"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2200" b="1" dirty="0" smtClean="0"/>
              <a:t>2014</a:t>
            </a:r>
            <a:endParaRPr lang="en-US" altLang="en-US" sz="2200" b="1" dirty="0"/>
          </a:p>
        </p:txBody>
      </p:sp>
      <p:sp>
        <p:nvSpPr>
          <p:cNvPr id="8203" name="Rectangle 11"/>
          <p:cNvSpPr>
            <a:spLocks noChangeArrowheads="1"/>
          </p:cNvSpPr>
          <p:nvPr/>
        </p:nvSpPr>
        <p:spPr bwMode="auto">
          <a:xfrm>
            <a:off x="5233239" y="3705225"/>
            <a:ext cx="811122"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2200" b="1" dirty="0" smtClean="0"/>
              <a:t>2015</a:t>
            </a:r>
            <a:endParaRPr lang="en-US" altLang="en-US" sz="2200" b="1" dirty="0"/>
          </a:p>
        </p:txBody>
      </p:sp>
      <p:sp>
        <p:nvSpPr>
          <p:cNvPr id="8204" name="Rectangle 12"/>
          <p:cNvSpPr>
            <a:spLocks noChangeArrowheads="1"/>
          </p:cNvSpPr>
          <p:nvPr/>
        </p:nvSpPr>
        <p:spPr bwMode="auto">
          <a:xfrm>
            <a:off x="7747839" y="3705225"/>
            <a:ext cx="811122"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2200" b="1" dirty="0" smtClean="0"/>
              <a:t>2016</a:t>
            </a:r>
            <a:endParaRPr lang="en-US" altLang="en-US" sz="2200" b="1" dirty="0"/>
          </a:p>
        </p:txBody>
      </p:sp>
      <p:sp>
        <p:nvSpPr>
          <p:cNvPr id="8205" name="Line 13"/>
          <p:cNvSpPr>
            <a:spLocks noChangeShapeType="1"/>
          </p:cNvSpPr>
          <p:nvPr/>
        </p:nvSpPr>
        <p:spPr bwMode="auto">
          <a:xfrm>
            <a:off x="1003300" y="2971800"/>
            <a:ext cx="1955800" cy="0"/>
          </a:xfrm>
          <a:prstGeom prst="line">
            <a:avLst/>
          </a:prstGeom>
          <a:noFill/>
          <a:ln w="25400">
            <a:solidFill>
              <a:srgbClr val="FF0000"/>
            </a:solidFill>
            <a:round/>
            <a:headEnd type="triangle" w="med" len="me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22542" name="Rectangle 14"/>
          <p:cNvSpPr>
            <a:spLocks noChangeArrowheads="1"/>
          </p:cNvSpPr>
          <p:nvPr/>
        </p:nvSpPr>
        <p:spPr bwMode="auto">
          <a:xfrm>
            <a:off x="228600" y="4473575"/>
            <a:ext cx="4179888" cy="1196975"/>
          </a:xfrm>
          <a:prstGeom prst="rect">
            <a:avLst/>
          </a:prstGeom>
          <a:solidFill>
            <a:srgbClr val="F8F8F8"/>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lgn="ctr">
              <a:defRPr/>
            </a:pPr>
            <a:r>
              <a:rPr lang="en-US" sz="2400" dirty="0">
                <a:solidFill>
                  <a:srgbClr val="0000FF"/>
                </a:solidFill>
                <a:effectLst>
                  <a:outerShdw blurRad="38100" dist="38100" dir="2700000" algn="tl">
                    <a:srgbClr val="C0C0C0"/>
                  </a:outerShdw>
                </a:effectLst>
                <a:latin typeface="Arial" charset="0"/>
              </a:rPr>
              <a:t>The annual operating budget </a:t>
            </a:r>
          </a:p>
          <a:p>
            <a:pPr algn="ctr">
              <a:defRPr/>
            </a:pPr>
            <a:r>
              <a:rPr lang="en-US" sz="2400" dirty="0">
                <a:solidFill>
                  <a:srgbClr val="0000FF"/>
                </a:solidFill>
                <a:effectLst>
                  <a:outerShdw blurRad="38100" dist="38100" dir="2700000" algn="tl">
                    <a:srgbClr val="C0C0C0"/>
                  </a:outerShdw>
                </a:effectLst>
                <a:latin typeface="Arial" charset="0"/>
              </a:rPr>
              <a:t>may be divided into quarterly</a:t>
            </a:r>
          </a:p>
          <a:p>
            <a:pPr algn="ctr">
              <a:defRPr/>
            </a:pPr>
            <a:r>
              <a:rPr lang="en-US" sz="2400" dirty="0">
                <a:solidFill>
                  <a:srgbClr val="0000FF"/>
                </a:solidFill>
                <a:effectLst>
                  <a:outerShdw blurRad="38100" dist="38100" dir="2700000" algn="tl">
                    <a:srgbClr val="C0C0C0"/>
                  </a:outerShdw>
                </a:effectLst>
                <a:latin typeface="Arial" charset="0"/>
              </a:rPr>
              <a:t>or monthly budgets.</a:t>
            </a:r>
          </a:p>
        </p:txBody>
      </p:sp>
      <p:sp>
        <p:nvSpPr>
          <p:cNvPr id="22543" name="Rectangle 15"/>
          <p:cNvSpPr>
            <a:spLocks noChangeArrowheads="1"/>
          </p:cNvSpPr>
          <p:nvPr/>
        </p:nvSpPr>
        <p:spPr bwMode="auto">
          <a:xfrm>
            <a:off x="4645025" y="4475163"/>
            <a:ext cx="4397375" cy="1927225"/>
          </a:xfrm>
          <a:prstGeom prst="rect">
            <a:avLst/>
          </a:prstGeom>
          <a:solidFill>
            <a:schemeClr val="tx2"/>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lgn="ctr">
              <a:defRPr/>
            </a:pPr>
            <a:r>
              <a:rPr lang="en-US" sz="2400" dirty="0">
                <a:solidFill>
                  <a:srgbClr val="FFFFFF"/>
                </a:solidFill>
                <a:effectLst>
                  <a:outerShdw blurRad="38100" dist="38100" dir="2700000" algn="tl">
                    <a:srgbClr val="000000"/>
                  </a:outerShdw>
                </a:effectLst>
                <a:latin typeface="Arial" charset="0"/>
              </a:rPr>
              <a:t>A continuous budget is a 12-</a:t>
            </a:r>
            <a:br>
              <a:rPr lang="en-US" sz="2400" dirty="0">
                <a:solidFill>
                  <a:srgbClr val="FFFFFF"/>
                </a:solidFill>
                <a:effectLst>
                  <a:outerShdw blurRad="38100" dist="38100" dir="2700000" algn="tl">
                    <a:srgbClr val="000000"/>
                  </a:outerShdw>
                </a:effectLst>
                <a:latin typeface="Arial" charset="0"/>
              </a:rPr>
            </a:br>
            <a:r>
              <a:rPr lang="en-US" sz="2400" dirty="0">
                <a:solidFill>
                  <a:srgbClr val="FFFFFF"/>
                </a:solidFill>
                <a:effectLst>
                  <a:outerShdw blurRad="38100" dist="38100" dir="2700000" algn="tl">
                    <a:srgbClr val="000000"/>
                  </a:outerShdw>
                </a:effectLst>
                <a:latin typeface="Arial" charset="0"/>
              </a:rPr>
              <a:t>month budget that rolls forward</a:t>
            </a:r>
            <a:br>
              <a:rPr lang="en-US" sz="2400" dirty="0">
                <a:solidFill>
                  <a:srgbClr val="FFFFFF"/>
                </a:solidFill>
                <a:effectLst>
                  <a:outerShdw blurRad="38100" dist="38100" dir="2700000" algn="tl">
                    <a:srgbClr val="000000"/>
                  </a:outerShdw>
                </a:effectLst>
                <a:latin typeface="Arial" charset="0"/>
              </a:rPr>
            </a:br>
            <a:r>
              <a:rPr lang="en-US" sz="2400" dirty="0">
                <a:solidFill>
                  <a:srgbClr val="FFFFFF"/>
                </a:solidFill>
                <a:effectLst>
                  <a:outerShdw blurRad="38100" dist="38100" dir="2700000" algn="tl">
                    <a:srgbClr val="000000"/>
                  </a:outerShdw>
                </a:effectLst>
                <a:latin typeface="Arial" charset="0"/>
              </a:rPr>
              <a:t>one month (or quarter) as the</a:t>
            </a:r>
            <a:br>
              <a:rPr lang="en-US" sz="2400" dirty="0">
                <a:solidFill>
                  <a:srgbClr val="FFFFFF"/>
                </a:solidFill>
                <a:effectLst>
                  <a:outerShdw blurRad="38100" dist="38100" dir="2700000" algn="tl">
                    <a:srgbClr val="000000"/>
                  </a:outerShdw>
                </a:effectLst>
                <a:latin typeface="Arial" charset="0"/>
              </a:rPr>
            </a:br>
            <a:r>
              <a:rPr lang="en-US" sz="2400" dirty="0">
                <a:solidFill>
                  <a:srgbClr val="FFFFFF"/>
                </a:solidFill>
                <a:effectLst>
                  <a:outerShdw blurRad="38100" dist="38100" dir="2700000" algn="tl">
                    <a:srgbClr val="000000"/>
                  </a:outerShdw>
                </a:effectLst>
                <a:latin typeface="Arial" charset="0"/>
              </a:rPr>
              <a:t>current month (or quarter) is</a:t>
            </a:r>
            <a:br>
              <a:rPr lang="en-US" sz="2400" dirty="0">
                <a:solidFill>
                  <a:srgbClr val="FFFFFF"/>
                </a:solidFill>
                <a:effectLst>
                  <a:outerShdw blurRad="38100" dist="38100" dir="2700000" algn="tl">
                    <a:srgbClr val="000000"/>
                  </a:outerShdw>
                </a:effectLst>
                <a:latin typeface="Arial" charset="0"/>
              </a:rPr>
            </a:br>
            <a:r>
              <a:rPr lang="en-US" sz="2400" dirty="0">
                <a:solidFill>
                  <a:srgbClr val="FFFFFF"/>
                </a:solidFill>
                <a:effectLst>
                  <a:outerShdw blurRad="38100" dist="38100" dir="2700000" algn="tl">
                    <a:srgbClr val="000000"/>
                  </a:outerShdw>
                </a:effectLst>
                <a:latin typeface="Arial" charset="0"/>
              </a:rPr>
              <a:t>completed.</a:t>
            </a: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Human Factors in Budgeting</a:t>
            </a:r>
          </a:p>
        </p:txBody>
      </p:sp>
      <p:sp>
        <p:nvSpPr>
          <p:cNvPr id="26627" name="Rectangle 3"/>
          <p:cNvSpPr>
            <a:spLocks noGrp="1" noChangeArrowheads="1"/>
          </p:cNvSpPr>
          <p:nvPr>
            <p:ph type="body" idx="1"/>
          </p:nvPr>
        </p:nvSpPr>
        <p:spPr>
          <a:xfrm>
            <a:off x="228600" y="1443038"/>
            <a:ext cx="8686800" cy="4652962"/>
          </a:xfrm>
          <a:solidFill>
            <a:srgbClr val="663300"/>
          </a:solidFill>
          <a:ln>
            <a:solidFill>
              <a:srgbClr val="000000"/>
            </a:solidFill>
          </a:ln>
          <a:effectLst>
            <a:outerShdw dist="35921" dir="2700000" algn="ctr" rotWithShape="0">
              <a:srgbClr val="000000"/>
            </a:outerShdw>
          </a:effectLst>
        </p:spPr>
        <p:txBody>
          <a:bodyPr/>
          <a:lstStyle/>
          <a:p>
            <a:pPr marL="571500" indent="-571500" eaLnBrk="1" hangingPunct="1">
              <a:lnSpc>
                <a:spcPct val="90000"/>
              </a:lnSpc>
              <a:buFont typeface="Times" panose="02020603050405020304" pitchFamily="18" charset="0"/>
              <a:buNone/>
              <a:defRPr/>
            </a:pPr>
            <a:r>
              <a:rPr lang="en-US" dirty="0" smtClean="0">
                <a:solidFill>
                  <a:srgbClr val="FFFFFF"/>
                </a:solidFill>
                <a:effectLst>
                  <a:outerShdw blurRad="38100" dist="38100" dir="2700000" algn="tl">
                    <a:srgbClr val="000000"/>
                  </a:outerShdw>
                </a:effectLst>
              </a:rPr>
              <a:t>The success of budgeting depends upon three important factors:</a:t>
            </a:r>
          </a:p>
          <a:p>
            <a:pPr marL="571500" indent="-571500" eaLnBrk="1" hangingPunct="1">
              <a:lnSpc>
                <a:spcPct val="90000"/>
              </a:lnSpc>
              <a:buClr>
                <a:srgbClr val="FFFF00"/>
              </a:buClr>
              <a:buFont typeface="Times" panose="02020603050405020304" pitchFamily="18" charset="0"/>
              <a:buAutoNum type="arabicPeriod"/>
              <a:defRPr/>
            </a:pPr>
            <a:r>
              <a:rPr lang="en-US" dirty="0" smtClean="0">
                <a:solidFill>
                  <a:srgbClr val="FFFFFF"/>
                </a:solidFill>
                <a:effectLst>
                  <a:outerShdw blurRad="38100" dist="38100" dir="2700000" algn="tl">
                    <a:srgbClr val="000000"/>
                  </a:outerShdw>
                </a:effectLst>
              </a:rPr>
              <a:t>Top management must be enthusiastic and committed to the budget process.</a:t>
            </a:r>
          </a:p>
          <a:p>
            <a:pPr marL="571500" indent="-571500" eaLnBrk="1" hangingPunct="1">
              <a:lnSpc>
                <a:spcPct val="90000"/>
              </a:lnSpc>
              <a:buClr>
                <a:srgbClr val="FFFF00"/>
              </a:buClr>
              <a:buFont typeface="Times" panose="02020603050405020304" pitchFamily="18" charset="0"/>
              <a:buAutoNum type="arabicPeriod"/>
              <a:defRPr/>
            </a:pPr>
            <a:r>
              <a:rPr lang="en-US" dirty="0" smtClean="0">
                <a:solidFill>
                  <a:srgbClr val="FFFFFF"/>
                </a:solidFill>
                <a:effectLst>
                  <a:outerShdw blurRad="38100" dist="38100" dir="2700000" algn="tl">
                    <a:srgbClr val="000000"/>
                  </a:outerShdw>
                </a:effectLst>
              </a:rPr>
              <a:t>Top management must not use the budget to pressure employees or blame them when something goes wrong.</a:t>
            </a:r>
          </a:p>
          <a:p>
            <a:pPr marL="571500" indent="-571500" eaLnBrk="1" hangingPunct="1">
              <a:lnSpc>
                <a:spcPct val="90000"/>
              </a:lnSpc>
              <a:buClr>
                <a:srgbClr val="FFFF00"/>
              </a:buClr>
              <a:buFont typeface="Times" panose="02020603050405020304" pitchFamily="18" charset="0"/>
              <a:buAutoNum type="arabicPeriod"/>
              <a:defRPr/>
            </a:pPr>
            <a:r>
              <a:rPr lang="en-US" dirty="0" smtClean="0">
                <a:solidFill>
                  <a:srgbClr val="FFFFFF"/>
                </a:solidFill>
                <a:effectLst>
                  <a:outerShdw blurRad="38100" dist="38100" dir="2700000" algn="tl">
                    <a:srgbClr val="000000"/>
                  </a:outerShdw>
                </a:effectLst>
              </a:rPr>
              <a:t>Highly achievable budget targets are usually preferred when managers are rewarded based on meeting budget targets.</a:t>
            </a:r>
          </a:p>
        </p:txBody>
      </p:sp>
      <p:pic>
        <p:nvPicPr>
          <p:cNvPr id="9220" name="Picture 4" descr="j0178299"/>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6148388"/>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42" name="AutoShape 2"/>
          <p:cNvCxnSpPr>
            <a:cxnSpLocks noChangeShapeType="1"/>
          </p:cNvCxnSpPr>
          <p:nvPr/>
        </p:nvCxnSpPr>
        <p:spPr bwMode="auto">
          <a:xfrm rot="10800000" flipV="1">
            <a:off x="3552825" y="1752600"/>
            <a:ext cx="28575" cy="3740150"/>
          </a:xfrm>
          <a:prstGeom prst="bentConnector3">
            <a:avLst>
              <a:gd name="adj1" fmla="val 10133333"/>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43" name="AutoShape 3"/>
          <p:cNvCxnSpPr>
            <a:cxnSpLocks noChangeShapeType="1"/>
            <a:stCxn id="10256" idx="2"/>
            <a:endCxn id="10260" idx="3"/>
          </p:cNvCxnSpPr>
          <p:nvPr/>
        </p:nvCxnSpPr>
        <p:spPr bwMode="auto">
          <a:xfrm rot="5400000">
            <a:off x="5891213" y="4176712"/>
            <a:ext cx="800100" cy="1971675"/>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44" name="AutoShape 4"/>
          <p:cNvCxnSpPr>
            <a:cxnSpLocks noChangeShapeType="1"/>
            <a:stCxn id="10253" idx="1"/>
          </p:cNvCxnSpPr>
          <p:nvPr/>
        </p:nvCxnSpPr>
        <p:spPr bwMode="auto">
          <a:xfrm rot="10800000" flipV="1">
            <a:off x="6019800" y="3100388"/>
            <a:ext cx="385763" cy="2462212"/>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45" name="AutoShape 5"/>
          <p:cNvCxnSpPr>
            <a:cxnSpLocks noChangeShapeType="1"/>
            <a:stCxn id="10250" idx="3"/>
            <a:endCxn id="10256" idx="1"/>
          </p:cNvCxnSpPr>
          <p:nvPr/>
        </p:nvCxnSpPr>
        <p:spPr bwMode="auto">
          <a:xfrm>
            <a:off x="5305425" y="3063875"/>
            <a:ext cx="1095375" cy="1241425"/>
          </a:xfrm>
          <a:prstGeom prst="bentConnector3">
            <a:avLst>
              <a:gd name="adj1" fmla="val 50000"/>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0246" name="Line 6"/>
          <p:cNvSpPr>
            <a:spLocks noChangeShapeType="1"/>
          </p:cNvSpPr>
          <p:nvPr/>
        </p:nvSpPr>
        <p:spPr bwMode="auto">
          <a:xfrm>
            <a:off x="4419600" y="22860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47" name="Line 7"/>
          <p:cNvSpPr>
            <a:spLocks noChangeShapeType="1"/>
          </p:cNvSpPr>
          <p:nvPr/>
        </p:nvSpPr>
        <p:spPr bwMode="auto">
          <a:xfrm>
            <a:off x="4419600" y="3527425"/>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48" name="Line 8"/>
          <p:cNvSpPr>
            <a:spLocks noChangeShapeType="1"/>
          </p:cNvSpPr>
          <p:nvPr/>
        </p:nvSpPr>
        <p:spPr bwMode="auto">
          <a:xfrm>
            <a:off x="4419600" y="48006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49" name="Line 9"/>
          <p:cNvSpPr>
            <a:spLocks noChangeShapeType="1"/>
          </p:cNvSpPr>
          <p:nvPr/>
        </p:nvSpPr>
        <p:spPr bwMode="auto">
          <a:xfrm>
            <a:off x="4419600" y="5976938"/>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50" name="Rectangle 11"/>
          <p:cNvSpPr>
            <a:spLocks noChangeArrowheads="1"/>
          </p:cNvSpPr>
          <p:nvPr/>
        </p:nvSpPr>
        <p:spPr bwMode="auto">
          <a:xfrm>
            <a:off x="3552825" y="2606675"/>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1" name="Rectangle 12"/>
          <p:cNvSpPr>
            <a:spLocks noChangeArrowheads="1"/>
          </p:cNvSpPr>
          <p:nvPr/>
        </p:nvSpPr>
        <p:spPr bwMode="auto">
          <a:xfrm>
            <a:off x="3735388" y="2797175"/>
            <a:ext cx="13874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Production</a:t>
            </a:r>
          </a:p>
          <a:p>
            <a:pPr algn="ctr"/>
            <a:r>
              <a:rPr lang="en-US" altLang="en-US" sz="1800" b="1">
                <a:solidFill>
                  <a:srgbClr val="FFFFFF"/>
                </a:solidFill>
                <a:latin typeface="Adams" pitchFamily="34" charset="0"/>
              </a:rPr>
              <a:t>Budget</a:t>
            </a:r>
          </a:p>
        </p:txBody>
      </p:sp>
      <p:sp>
        <p:nvSpPr>
          <p:cNvPr id="10252" name="Rectangle 13"/>
          <p:cNvSpPr>
            <a:spLocks noChangeArrowheads="1"/>
          </p:cNvSpPr>
          <p:nvPr/>
        </p:nvSpPr>
        <p:spPr bwMode="auto">
          <a:xfrm>
            <a:off x="6400800" y="2640013"/>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3" name="Rectangle 14"/>
          <p:cNvSpPr>
            <a:spLocks noChangeArrowheads="1"/>
          </p:cNvSpPr>
          <p:nvPr/>
        </p:nvSpPr>
        <p:spPr bwMode="auto">
          <a:xfrm>
            <a:off x="6405563" y="2643188"/>
            <a:ext cx="1768475" cy="912812"/>
          </a:xfrm>
          <a:prstGeom prst="rect">
            <a:avLst/>
          </a:prstGeom>
          <a:noFill/>
          <a:ln>
            <a:noFill/>
          </a:ln>
          <a:effectLst>
            <a:outerShdw dist="28398" dir="1593903"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Selling and</a:t>
            </a:r>
          </a:p>
          <a:p>
            <a:pPr algn="ctr"/>
            <a:r>
              <a:rPr lang="en-US" altLang="en-US" sz="1800" b="1">
                <a:solidFill>
                  <a:srgbClr val="FFFFFF"/>
                </a:solidFill>
                <a:latin typeface="Adams" pitchFamily="34" charset="0"/>
              </a:rPr>
              <a:t>Administrative</a:t>
            </a:r>
          </a:p>
          <a:p>
            <a:pPr algn="ctr"/>
            <a:r>
              <a:rPr lang="en-US" altLang="en-US" sz="1800" b="1">
                <a:solidFill>
                  <a:srgbClr val="FFFFFF"/>
                </a:solidFill>
                <a:latin typeface="Adams" pitchFamily="34" charset="0"/>
              </a:rPr>
              <a:t>Budget</a:t>
            </a:r>
          </a:p>
        </p:txBody>
      </p:sp>
      <p:sp>
        <p:nvSpPr>
          <p:cNvPr id="10254" name="Rectangle 15"/>
          <p:cNvSpPr>
            <a:spLocks noChangeArrowheads="1"/>
          </p:cNvSpPr>
          <p:nvPr/>
        </p:nvSpPr>
        <p:spPr bwMode="auto">
          <a:xfrm>
            <a:off x="952500" y="38481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5" name="Rectangle 16"/>
          <p:cNvSpPr>
            <a:spLocks noChangeArrowheads="1"/>
          </p:cNvSpPr>
          <p:nvPr/>
        </p:nvSpPr>
        <p:spPr bwMode="auto">
          <a:xfrm>
            <a:off x="1243013" y="3825875"/>
            <a:ext cx="1171575"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Direct</a:t>
            </a:r>
          </a:p>
          <a:p>
            <a:pPr algn="ctr"/>
            <a:r>
              <a:rPr lang="en-US" altLang="en-US" sz="1800" b="1">
                <a:solidFill>
                  <a:srgbClr val="FFFFFF"/>
                </a:solidFill>
                <a:latin typeface="Adams" pitchFamily="34" charset="0"/>
              </a:rPr>
              <a:t>Materials</a:t>
            </a:r>
          </a:p>
          <a:p>
            <a:pPr algn="ctr"/>
            <a:r>
              <a:rPr lang="en-US" altLang="en-US" sz="1800" b="1">
                <a:solidFill>
                  <a:srgbClr val="FFFFFF"/>
                </a:solidFill>
                <a:latin typeface="Adams" pitchFamily="34" charset="0"/>
              </a:rPr>
              <a:t>Budget</a:t>
            </a:r>
          </a:p>
        </p:txBody>
      </p:sp>
      <p:sp>
        <p:nvSpPr>
          <p:cNvPr id="10256" name="Rectangle 17"/>
          <p:cNvSpPr>
            <a:spLocks noChangeArrowheads="1"/>
          </p:cNvSpPr>
          <p:nvPr/>
        </p:nvSpPr>
        <p:spPr bwMode="auto">
          <a:xfrm>
            <a:off x="6400800" y="38481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7" name="Rectangle 18"/>
          <p:cNvSpPr>
            <a:spLocks noChangeArrowheads="1"/>
          </p:cNvSpPr>
          <p:nvPr/>
        </p:nvSpPr>
        <p:spPr bwMode="auto">
          <a:xfrm>
            <a:off x="6399213" y="3825875"/>
            <a:ext cx="1755775" cy="912813"/>
          </a:xfrm>
          <a:prstGeom prst="rect">
            <a:avLst/>
          </a:prstGeom>
          <a:noFill/>
          <a:ln>
            <a:noFill/>
          </a:ln>
          <a:effectLst>
            <a:outerShdw dist="28398" dir="1593903"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Manufacturing</a:t>
            </a:r>
          </a:p>
          <a:p>
            <a:pPr algn="ctr"/>
            <a:r>
              <a:rPr lang="en-US" altLang="en-US" sz="1800" b="1">
                <a:solidFill>
                  <a:srgbClr val="FFFFFF"/>
                </a:solidFill>
                <a:latin typeface="Adams" pitchFamily="34" charset="0"/>
              </a:rPr>
              <a:t>Overhead</a:t>
            </a:r>
          </a:p>
          <a:p>
            <a:pPr algn="ctr"/>
            <a:r>
              <a:rPr lang="en-US" altLang="en-US" sz="1800" b="1">
                <a:solidFill>
                  <a:srgbClr val="FFFFFF"/>
                </a:solidFill>
                <a:latin typeface="Adams" pitchFamily="34" charset="0"/>
              </a:rPr>
              <a:t>Budget</a:t>
            </a:r>
          </a:p>
        </p:txBody>
      </p:sp>
      <p:sp>
        <p:nvSpPr>
          <p:cNvPr id="10258" name="Rectangle 19"/>
          <p:cNvSpPr>
            <a:spLocks noChangeArrowheads="1"/>
          </p:cNvSpPr>
          <p:nvPr/>
        </p:nvSpPr>
        <p:spPr bwMode="auto">
          <a:xfrm>
            <a:off x="3552825" y="3856038"/>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59" name="Rectangle 20"/>
          <p:cNvSpPr>
            <a:spLocks noChangeArrowheads="1"/>
          </p:cNvSpPr>
          <p:nvPr/>
        </p:nvSpPr>
        <p:spPr bwMode="auto">
          <a:xfrm>
            <a:off x="3943350" y="3825875"/>
            <a:ext cx="968375"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Direct</a:t>
            </a:r>
          </a:p>
          <a:p>
            <a:pPr algn="ctr"/>
            <a:r>
              <a:rPr lang="en-US" altLang="en-US" sz="1800" b="1">
                <a:solidFill>
                  <a:srgbClr val="FFFFFF"/>
                </a:solidFill>
                <a:latin typeface="Adams" pitchFamily="34" charset="0"/>
              </a:rPr>
              <a:t>Labor</a:t>
            </a:r>
          </a:p>
          <a:p>
            <a:pPr algn="ctr"/>
            <a:r>
              <a:rPr lang="en-US" altLang="en-US" sz="1800" b="1">
                <a:solidFill>
                  <a:srgbClr val="FFFFFF"/>
                </a:solidFill>
                <a:latin typeface="Adams" pitchFamily="34" charset="0"/>
              </a:rPr>
              <a:t>Budget</a:t>
            </a:r>
          </a:p>
        </p:txBody>
      </p:sp>
      <p:sp>
        <p:nvSpPr>
          <p:cNvPr id="10260" name="Rectangle 21"/>
          <p:cNvSpPr>
            <a:spLocks noChangeArrowheads="1"/>
          </p:cNvSpPr>
          <p:nvPr/>
        </p:nvSpPr>
        <p:spPr bwMode="auto">
          <a:xfrm>
            <a:off x="3552825" y="51054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endParaRPr lang="en-US" altLang="en-US">
              <a:solidFill>
                <a:schemeClr val="bg1"/>
              </a:solidFill>
              <a:latin typeface="Times New Roman" panose="02020603050405020304" pitchFamily="18" charset="0"/>
            </a:endParaRPr>
          </a:p>
        </p:txBody>
      </p:sp>
      <p:sp>
        <p:nvSpPr>
          <p:cNvPr id="10261" name="Rectangle 22"/>
          <p:cNvSpPr>
            <a:spLocks noChangeArrowheads="1"/>
          </p:cNvSpPr>
          <p:nvPr/>
        </p:nvSpPr>
        <p:spPr bwMode="auto">
          <a:xfrm>
            <a:off x="3935413" y="5229225"/>
            <a:ext cx="9683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Cash</a:t>
            </a:r>
          </a:p>
          <a:p>
            <a:pPr algn="ctr"/>
            <a:r>
              <a:rPr lang="en-US" altLang="en-US" sz="1800" b="1">
                <a:solidFill>
                  <a:srgbClr val="FFFFFF"/>
                </a:solidFill>
                <a:latin typeface="Adams" pitchFamily="34" charset="0"/>
              </a:rPr>
              <a:t>Budget</a:t>
            </a:r>
          </a:p>
        </p:txBody>
      </p:sp>
      <p:sp>
        <p:nvSpPr>
          <p:cNvPr id="10262" name="Rectangle 23"/>
          <p:cNvSpPr>
            <a:spLocks noChangeArrowheads="1"/>
          </p:cNvSpPr>
          <p:nvPr/>
        </p:nvSpPr>
        <p:spPr bwMode="auto">
          <a:xfrm>
            <a:off x="3581400" y="1371600"/>
            <a:ext cx="1739900" cy="901700"/>
          </a:xfrm>
          <a:prstGeom prst="rect">
            <a:avLst/>
          </a:prstGeom>
          <a:solidFill>
            <a:schemeClr val="accent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63" name="Rectangle 24"/>
          <p:cNvSpPr>
            <a:spLocks noChangeArrowheads="1"/>
          </p:cNvSpPr>
          <p:nvPr/>
        </p:nvSpPr>
        <p:spPr bwMode="auto">
          <a:xfrm>
            <a:off x="3935413" y="1489075"/>
            <a:ext cx="9683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Sales</a:t>
            </a:r>
          </a:p>
          <a:p>
            <a:pPr algn="ctr"/>
            <a:r>
              <a:rPr lang="en-US" altLang="en-US" sz="1800" b="1">
                <a:solidFill>
                  <a:srgbClr val="FFFFFF"/>
                </a:solidFill>
                <a:latin typeface="Adams" pitchFamily="34" charset="0"/>
              </a:rPr>
              <a:t>Budget</a:t>
            </a:r>
          </a:p>
        </p:txBody>
      </p:sp>
      <p:sp>
        <p:nvSpPr>
          <p:cNvPr id="30745" name="Rectangle 25"/>
          <p:cNvSpPr>
            <a:spLocks noChangeArrowheads="1"/>
          </p:cNvSpPr>
          <p:nvPr/>
        </p:nvSpPr>
        <p:spPr bwMode="auto">
          <a:xfrm>
            <a:off x="2133600" y="6256338"/>
            <a:ext cx="4614863" cy="406400"/>
          </a:xfrm>
          <a:prstGeom prst="rect">
            <a:avLst/>
          </a:prstGeom>
          <a:solidFill>
            <a:srgbClr val="FFFFFF"/>
          </a:solidFill>
          <a:ln w="12700">
            <a:solidFill>
              <a:schemeClr val="accent2"/>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000" b="1" dirty="0">
                <a:solidFill>
                  <a:srgbClr val="0000FF"/>
                </a:solidFill>
                <a:effectLst>
                  <a:outerShdw blurRad="38100" dist="38100" dir="2700000" algn="tl">
                    <a:srgbClr val="C0C0C0"/>
                  </a:outerShdw>
                </a:effectLst>
                <a:latin typeface="Arial" charset="0"/>
              </a:rPr>
              <a:t>Budgeted Financial Statements</a:t>
            </a:r>
          </a:p>
        </p:txBody>
      </p:sp>
      <p:cxnSp>
        <p:nvCxnSpPr>
          <p:cNvPr id="10265" name="AutoShape 26"/>
          <p:cNvCxnSpPr>
            <a:cxnSpLocks noChangeShapeType="1"/>
            <a:stCxn id="10262" idx="3"/>
            <a:endCxn id="10252" idx="0"/>
          </p:cNvCxnSpPr>
          <p:nvPr/>
        </p:nvCxnSpPr>
        <p:spPr bwMode="auto">
          <a:xfrm>
            <a:off x="5321300" y="1822450"/>
            <a:ext cx="1955800" cy="817563"/>
          </a:xfrm>
          <a:prstGeom prst="bentConnector2">
            <a:avLst/>
          </a:prstGeom>
          <a:noFill/>
          <a:ln w="28575">
            <a:solidFill>
              <a:srgbClr val="FF0000"/>
            </a:solidFill>
            <a:miter lim="800000"/>
            <a:headEnd type="triangle" w="med" len="me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66" name="AutoShape 27"/>
          <p:cNvCxnSpPr>
            <a:cxnSpLocks noChangeShapeType="1"/>
            <a:stCxn id="10250" idx="1"/>
            <a:endCxn id="10254" idx="0"/>
          </p:cNvCxnSpPr>
          <p:nvPr/>
        </p:nvCxnSpPr>
        <p:spPr bwMode="auto">
          <a:xfrm rot="10800000" flipV="1">
            <a:off x="1828800" y="3063875"/>
            <a:ext cx="1724025" cy="784225"/>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0267" name="AutoShape 28"/>
          <p:cNvCxnSpPr>
            <a:cxnSpLocks noChangeShapeType="1"/>
          </p:cNvCxnSpPr>
          <p:nvPr/>
        </p:nvCxnSpPr>
        <p:spPr bwMode="auto">
          <a:xfrm>
            <a:off x="685800" y="5584825"/>
            <a:ext cx="1447800" cy="863600"/>
          </a:xfrm>
          <a:prstGeom prst="bentConnector3">
            <a:avLst>
              <a:gd name="adj1" fmla="val -111"/>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0268" name="Rectangle 29"/>
          <p:cNvSpPr>
            <a:spLocks noChangeArrowheads="1"/>
          </p:cNvSpPr>
          <p:nvPr/>
        </p:nvSpPr>
        <p:spPr bwMode="auto">
          <a:xfrm>
            <a:off x="914400" y="1981200"/>
            <a:ext cx="1981200" cy="901700"/>
          </a:xfrm>
          <a:prstGeom prst="rect">
            <a:avLst/>
          </a:prstGeom>
          <a:solidFill>
            <a:schemeClr val="accent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endParaRPr lang="en-US" altLang="en-US"/>
          </a:p>
        </p:txBody>
      </p:sp>
      <p:sp>
        <p:nvSpPr>
          <p:cNvPr id="10269" name="Rectangle 30"/>
          <p:cNvSpPr>
            <a:spLocks noChangeArrowheads="1"/>
          </p:cNvSpPr>
          <p:nvPr/>
        </p:nvSpPr>
        <p:spPr bwMode="auto">
          <a:xfrm>
            <a:off x="968375" y="1981200"/>
            <a:ext cx="1981200"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Ending</a:t>
            </a:r>
            <a:br>
              <a:rPr lang="en-US" altLang="en-US" sz="1800" b="1">
                <a:solidFill>
                  <a:srgbClr val="FFFFFF"/>
                </a:solidFill>
                <a:latin typeface="Adams" pitchFamily="34" charset="0"/>
              </a:rPr>
            </a:br>
            <a:r>
              <a:rPr lang="en-US" altLang="en-US" sz="1800" b="1">
                <a:solidFill>
                  <a:srgbClr val="FFFFFF"/>
                </a:solidFill>
                <a:latin typeface="Adams" pitchFamily="34" charset="0"/>
              </a:rPr>
              <a:t>Finished Goods</a:t>
            </a:r>
          </a:p>
          <a:p>
            <a:pPr algn="ctr"/>
            <a:r>
              <a:rPr lang="en-US" altLang="en-US" sz="1800" b="1">
                <a:solidFill>
                  <a:srgbClr val="FFFFFF"/>
                </a:solidFill>
                <a:latin typeface="Adams" pitchFamily="34" charset="0"/>
              </a:rPr>
              <a:t>Budget</a:t>
            </a:r>
          </a:p>
        </p:txBody>
      </p:sp>
      <p:sp>
        <p:nvSpPr>
          <p:cNvPr id="10270" name="Rectangle 32"/>
          <p:cNvSpPr>
            <a:spLocks noChangeArrowheads="1"/>
          </p:cNvSpPr>
          <p:nvPr/>
        </p:nvSpPr>
        <p:spPr bwMode="auto">
          <a:xfrm>
            <a:off x="3581400" y="152400"/>
            <a:ext cx="1739900" cy="901700"/>
          </a:xfrm>
          <a:prstGeom prst="rect">
            <a:avLst/>
          </a:prstGeom>
          <a:solidFill>
            <a:schemeClr val="accent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0271" name="Line 33"/>
          <p:cNvSpPr>
            <a:spLocks noChangeShapeType="1"/>
          </p:cNvSpPr>
          <p:nvPr/>
        </p:nvSpPr>
        <p:spPr bwMode="auto">
          <a:xfrm>
            <a:off x="4419600" y="10668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0272" name="Rectangle 34"/>
          <p:cNvSpPr>
            <a:spLocks noChangeArrowheads="1"/>
          </p:cNvSpPr>
          <p:nvPr/>
        </p:nvSpPr>
        <p:spPr bwMode="auto">
          <a:xfrm>
            <a:off x="3871913" y="285750"/>
            <a:ext cx="11334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Sales</a:t>
            </a:r>
          </a:p>
          <a:p>
            <a:pPr algn="ctr"/>
            <a:r>
              <a:rPr lang="en-US" altLang="en-US" sz="1800" b="1">
                <a:solidFill>
                  <a:srgbClr val="FFFFFF"/>
                </a:solidFill>
                <a:latin typeface="Adams" pitchFamily="34" charset="0"/>
              </a:rPr>
              <a:t>Forecast</a:t>
            </a:r>
          </a:p>
        </p:txBody>
      </p:sp>
      <p:sp>
        <p:nvSpPr>
          <p:cNvPr id="10273" name="TextBox 1"/>
          <p:cNvSpPr txBox="1">
            <a:spLocks noChangeArrowheads="1"/>
          </p:cNvSpPr>
          <p:nvPr/>
        </p:nvSpPr>
        <p:spPr bwMode="auto">
          <a:xfrm>
            <a:off x="6291263" y="5632450"/>
            <a:ext cx="2590800" cy="5238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a:t>Capital Budget</a:t>
            </a:r>
          </a:p>
        </p:txBody>
      </p:sp>
      <p:cxnSp>
        <p:nvCxnSpPr>
          <p:cNvPr id="10274" name="Straight Arrow Connector 3"/>
          <p:cNvCxnSpPr>
            <a:cxnSpLocks noChangeShapeType="1"/>
            <a:stCxn id="10273" idx="1"/>
          </p:cNvCxnSpPr>
          <p:nvPr/>
        </p:nvCxnSpPr>
        <p:spPr bwMode="auto">
          <a:xfrm flipH="1">
            <a:off x="5321300" y="5894388"/>
            <a:ext cx="969963" cy="0"/>
          </a:xfrm>
          <a:prstGeom prst="straightConnector1">
            <a:avLst/>
          </a:prstGeom>
          <a:noFill/>
          <a:ln w="9525" algn="ctr">
            <a:solidFill>
              <a:schemeClr val="accent2"/>
            </a:solidFill>
            <a:round/>
            <a:headEnd/>
            <a:tailEnd type="arrow" w="med" len="med"/>
          </a:ln>
        </p:spPr>
      </p:cxnSp>
      <p:sp>
        <p:nvSpPr>
          <p:cNvPr id="10275" name="TextBox 4"/>
          <p:cNvSpPr txBox="1">
            <a:spLocks noChangeArrowheads="1"/>
          </p:cNvSpPr>
          <p:nvPr/>
        </p:nvSpPr>
        <p:spPr bwMode="auto">
          <a:xfrm>
            <a:off x="304800" y="152400"/>
            <a:ext cx="289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a:t>Master Budget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0745"/>
                                        </p:tgtEl>
                                        <p:attrNameLst>
                                          <p:attrName>style.visibility</p:attrName>
                                        </p:attrNameLst>
                                      </p:cBhvr>
                                      <p:to>
                                        <p:strVal val="visible"/>
                                      </p:to>
                                    </p:set>
                                    <p:anim calcmode="lin" valueType="num">
                                      <p:cBhvr>
                                        <p:cTn id="7" dur="500" fill="hold"/>
                                        <p:tgtEl>
                                          <p:spTgt spid="30745"/>
                                        </p:tgtEl>
                                        <p:attrNameLst>
                                          <p:attrName>ppt_w</p:attrName>
                                        </p:attrNameLst>
                                      </p:cBhvr>
                                      <p:tavLst>
                                        <p:tav tm="0">
                                          <p:val>
                                            <p:fltVal val="0"/>
                                          </p:val>
                                        </p:tav>
                                        <p:tav tm="100000">
                                          <p:val>
                                            <p:strVal val="#ppt_w"/>
                                          </p:val>
                                        </p:tav>
                                      </p:tavLst>
                                    </p:anim>
                                    <p:anim calcmode="lin" valueType="num">
                                      <p:cBhvr>
                                        <p:cTn id="8" dur="500" fill="hold"/>
                                        <p:tgtEl>
                                          <p:spTgt spid="3074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5"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266" name="AutoShape 2"/>
          <p:cNvCxnSpPr>
            <a:cxnSpLocks noChangeShapeType="1"/>
          </p:cNvCxnSpPr>
          <p:nvPr/>
        </p:nvCxnSpPr>
        <p:spPr bwMode="auto">
          <a:xfrm rot="10800000" flipV="1">
            <a:off x="3552825" y="1752600"/>
            <a:ext cx="28575" cy="3740150"/>
          </a:xfrm>
          <a:prstGeom prst="bentConnector3">
            <a:avLst>
              <a:gd name="adj1" fmla="val 10133333"/>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1267" name="AutoShape 3"/>
          <p:cNvCxnSpPr>
            <a:cxnSpLocks noChangeShapeType="1"/>
            <a:stCxn id="11280" idx="2"/>
            <a:endCxn id="11284" idx="3"/>
          </p:cNvCxnSpPr>
          <p:nvPr/>
        </p:nvCxnSpPr>
        <p:spPr bwMode="auto">
          <a:xfrm rot="5400000">
            <a:off x="5891213" y="4176712"/>
            <a:ext cx="800100" cy="1971675"/>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1268" name="AutoShape 4"/>
          <p:cNvCxnSpPr>
            <a:cxnSpLocks noChangeShapeType="1"/>
            <a:stCxn id="11277" idx="1"/>
          </p:cNvCxnSpPr>
          <p:nvPr/>
        </p:nvCxnSpPr>
        <p:spPr bwMode="auto">
          <a:xfrm rot="10800000" flipV="1">
            <a:off x="6019800" y="3100388"/>
            <a:ext cx="385763" cy="2462212"/>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1269" name="AutoShape 5"/>
          <p:cNvCxnSpPr>
            <a:cxnSpLocks noChangeShapeType="1"/>
            <a:stCxn id="11274" idx="3"/>
            <a:endCxn id="11280" idx="1"/>
          </p:cNvCxnSpPr>
          <p:nvPr/>
        </p:nvCxnSpPr>
        <p:spPr bwMode="auto">
          <a:xfrm>
            <a:off x="5305425" y="3063875"/>
            <a:ext cx="1095375" cy="1241425"/>
          </a:xfrm>
          <a:prstGeom prst="bentConnector3">
            <a:avLst>
              <a:gd name="adj1" fmla="val 50000"/>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1270" name="Line 6"/>
          <p:cNvSpPr>
            <a:spLocks noChangeShapeType="1"/>
          </p:cNvSpPr>
          <p:nvPr/>
        </p:nvSpPr>
        <p:spPr bwMode="auto">
          <a:xfrm>
            <a:off x="4419600" y="22860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1271" name="Line 7"/>
          <p:cNvSpPr>
            <a:spLocks noChangeShapeType="1"/>
          </p:cNvSpPr>
          <p:nvPr/>
        </p:nvSpPr>
        <p:spPr bwMode="auto">
          <a:xfrm>
            <a:off x="4419600" y="3527425"/>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1272" name="Line 8"/>
          <p:cNvSpPr>
            <a:spLocks noChangeShapeType="1"/>
          </p:cNvSpPr>
          <p:nvPr/>
        </p:nvSpPr>
        <p:spPr bwMode="auto">
          <a:xfrm>
            <a:off x="4419600" y="48006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1273" name="Line 9"/>
          <p:cNvSpPr>
            <a:spLocks noChangeShapeType="1"/>
          </p:cNvSpPr>
          <p:nvPr/>
        </p:nvSpPr>
        <p:spPr bwMode="auto">
          <a:xfrm>
            <a:off x="4419600" y="5976938"/>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1274" name="Rectangle 11"/>
          <p:cNvSpPr>
            <a:spLocks noChangeArrowheads="1"/>
          </p:cNvSpPr>
          <p:nvPr/>
        </p:nvSpPr>
        <p:spPr bwMode="auto">
          <a:xfrm>
            <a:off x="3552825" y="2606675"/>
            <a:ext cx="1752600" cy="914400"/>
          </a:xfrm>
          <a:prstGeom prst="rect">
            <a:avLst/>
          </a:prstGeom>
          <a:solidFill>
            <a:schemeClr val="tx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275" name="Rectangle 12"/>
          <p:cNvSpPr>
            <a:spLocks noChangeArrowheads="1"/>
          </p:cNvSpPr>
          <p:nvPr/>
        </p:nvSpPr>
        <p:spPr bwMode="auto">
          <a:xfrm>
            <a:off x="3735388" y="2797175"/>
            <a:ext cx="13874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Production</a:t>
            </a:r>
          </a:p>
          <a:p>
            <a:pPr algn="ctr"/>
            <a:r>
              <a:rPr lang="en-US" altLang="en-US" sz="1800" b="1">
                <a:solidFill>
                  <a:srgbClr val="FFFFFF"/>
                </a:solidFill>
                <a:latin typeface="Adams" pitchFamily="34" charset="0"/>
              </a:rPr>
              <a:t>Budget</a:t>
            </a:r>
          </a:p>
        </p:txBody>
      </p:sp>
      <p:sp>
        <p:nvSpPr>
          <p:cNvPr id="11276" name="Rectangle 13"/>
          <p:cNvSpPr>
            <a:spLocks noChangeArrowheads="1"/>
          </p:cNvSpPr>
          <p:nvPr/>
        </p:nvSpPr>
        <p:spPr bwMode="auto">
          <a:xfrm>
            <a:off x="6400800" y="2640013"/>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277" name="Rectangle 14"/>
          <p:cNvSpPr>
            <a:spLocks noChangeArrowheads="1"/>
          </p:cNvSpPr>
          <p:nvPr/>
        </p:nvSpPr>
        <p:spPr bwMode="auto">
          <a:xfrm>
            <a:off x="6405563" y="2643188"/>
            <a:ext cx="1768475" cy="912812"/>
          </a:xfrm>
          <a:prstGeom prst="rect">
            <a:avLst/>
          </a:prstGeom>
          <a:solidFill>
            <a:schemeClr val="tx2"/>
          </a:solidFill>
          <a:ln>
            <a:noFill/>
          </a:ln>
          <a:effectLst>
            <a:outerShdw dist="28398" dir="1593903"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Selling and</a:t>
            </a:r>
          </a:p>
          <a:p>
            <a:pPr algn="ctr"/>
            <a:r>
              <a:rPr lang="en-US" altLang="en-US" sz="1800" b="1">
                <a:solidFill>
                  <a:srgbClr val="FFFFFF"/>
                </a:solidFill>
                <a:latin typeface="Adams" pitchFamily="34" charset="0"/>
              </a:rPr>
              <a:t>Administrative</a:t>
            </a:r>
          </a:p>
          <a:p>
            <a:pPr algn="ctr"/>
            <a:r>
              <a:rPr lang="en-US" altLang="en-US" sz="1800" b="1">
                <a:solidFill>
                  <a:srgbClr val="FFFFFF"/>
                </a:solidFill>
                <a:latin typeface="Adams" pitchFamily="34" charset="0"/>
              </a:rPr>
              <a:t>Budget</a:t>
            </a:r>
          </a:p>
        </p:txBody>
      </p:sp>
      <p:sp>
        <p:nvSpPr>
          <p:cNvPr id="11278" name="Rectangle 15"/>
          <p:cNvSpPr>
            <a:spLocks noChangeArrowheads="1"/>
          </p:cNvSpPr>
          <p:nvPr/>
        </p:nvSpPr>
        <p:spPr bwMode="auto">
          <a:xfrm>
            <a:off x="952500" y="3848100"/>
            <a:ext cx="1752600" cy="914400"/>
          </a:xfrm>
          <a:prstGeom prst="rect">
            <a:avLst/>
          </a:prstGeom>
          <a:solidFill>
            <a:schemeClr val="tx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279" name="Rectangle 16"/>
          <p:cNvSpPr>
            <a:spLocks noChangeArrowheads="1"/>
          </p:cNvSpPr>
          <p:nvPr/>
        </p:nvSpPr>
        <p:spPr bwMode="auto">
          <a:xfrm>
            <a:off x="1243013" y="3825875"/>
            <a:ext cx="1171575"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Direct</a:t>
            </a:r>
          </a:p>
          <a:p>
            <a:pPr algn="ctr"/>
            <a:r>
              <a:rPr lang="en-US" altLang="en-US" sz="1800" b="1">
                <a:solidFill>
                  <a:srgbClr val="FFFFFF"/>
                </a:solidFill>
                <a:latin typeface="Adams" pitchFamily="34" charset="0"/>
              </a:rPr>
              <a:t>Materials</a:t>
            </a:r>
          </a:p>
          <a:p>
            <a:pPr algn="ctr"/>
            <a:r>
              <a:rPr lang="en-US" altLang="en-US" sz="1800" b="1">
                <a:solidFill>
                  <a:srgbClr val="FFFFFF"/>
                </a:solidFill>
                <a:latin typeface="Adams" pitchFamily="34" charset="0"/>
              </a:rPr>
              <a:t>Budget</a:t>
            </a:r>
          </a:p>
        </p:txBody>
      </p:sp>
      <p:sp>
        <p:nvSpPr>
          <p:cNvPr id="11280" name="Rectangle 17"/>
          <p:cNvSpPr>
            <a:spLocks noChangeArrowheads="1"/>
          </p:cNvSpPr>
          <p:nvPr/>
        </p:nvSpPr>
        <p:spPr bwMode="auto">
          <a:xfrm>
            <a:off x="6400800" y="38481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281" name="Rectangle 18"/>
          <p:cNvSpPr>
            <a:spLocks noChangeArrowheads="1"/>
          </p:cNvSpPr>
          <p:nvPr/>
        </p:nvSpPr>
        <p:spPr bwMode="auto">
          <a:xfrm>
            <a:off x="6399213" y="3825875"/>
            <a:ext cx="1755775" cy="912813"/>
          </a:xfrm>
          <a:prstGeom prst="rect">
            <a:avLst/>
          </a:prstGeom>
          <a:solidFill>
            <a:schemeClr val="tx2"/>
          </a:solidFill>
          <a:ln>
            <a:noFill/>
          </a:ln>
          <a:effectLst>
            <a:outerShdw dist="28398" dir="1593903"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Manufacturing</a:t>
            </a:r>
          </a:p>
          <a:p>
            <a:pPr algn="ctr"/>
            <a:r>
              <a:rPr lang="en-US" altLang="en-US" sz="1800" b="1">
                <a:solidFill>
                  <a:srgbClr val="FFFFFF"/>
                </a:solidFill>
                <a:latin typeface="Adams" pitchFamily="34" charset="0"/>
              </a:rPr>
              <a:t>Overhead</a:t>
            </a:r>
          </a:p>
          <a:p>
            <a:pPr algn="ctr"/>
            <a:r>
              <a:rPr lang="en-US" altLang="en-US" sz="1800" b="1">
                <a:solidFill>
                  <a:srgbClr val="FFFFFF"/>
                </a:solidFill>
                <a:latin typeface="Adams" pitchFamily="34" charset="0"/>
              </a:rPr>
              <a:t>Budget</a:t>
            </a:r>
          </a:p>
        </p:txBody>
      </p:sp>
      <p:sp>
        <p:nvSpPr>
          <p:cNvPr id="11282" name="Rectangle 19"/>
          <p:cNvSpPr>
            <a:spLocks noChangeArrowheads="1"/>
          </p:cNvSpPr>
          <p:nvPr/>
        </p:nvSpPr>
        <p:spPr bwMode="auto">
          <a:xfrm>
            <a:off x="3552825" y="3856038"/>
            <a:ext cx="1752600" cy="914400"/>
          </a:xfrm>
          <a:prstGeom prst="rect">
            <a:avLst/>
          </a:prstGeom>
          <a:solidFill>
            <a:schemeClr val="tx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283" name="Rectangle 20"/>
          <p:cNvSpPr>
            <a:spLocks noChangeArrowheads="1"/>
          </p:cNvSpPr>
          <p:nvPr/>
        </p:nvSpPr>
        <p:spPr bwMode="auto">
          <a:xfrm>
            <a:off x="3943350" y="3825875"/>
            <a:ext cx="968375" cy="912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Direct</a:t>
            </a:r>
          </a:p>
          <a:p>
            <a:pPr algn="ctr"/>
            <a:r>
              <a:rPr lang="en-US" altLang="en-US" sz="1800" b="1">
                <a:solidFill>
                  <a:srgbClr val="FFFFFF"/>
                </a:solidFill>
                <a:latin typeface="Adams" pitchFamily="34" charset="0"/>
              </a:rPr>
              <a:t>Labor</a:t>
            </a:r>
          </a:p>
          <a:p>
            <a:pPr algn="ctr"/>
            <a:r>
              <a:rPr lang="en-US" altLang="en-US" sz="1800" b="1">
                <a:solidFill>
                  <a:srgbClr val="FFFFFF"/>
                </a:solidFill>
                <a:latin typeface="Adams" pitchFamily="34" charset="0"/>
              </a:rPr>
              <a:t>Budget</a:t>
            </a:r>
          </a:p>
        </p:txBody>
      </p:sp>
      <p:sp>
        <p:nvSpPr>
          <p:cNvPr id="11284" name="Rectangle 21"/>
          <p:cNvSpPr>
            <a:spLocks noChangeArrowheads="1"/>
          </p:cNvSpPr>
          <p:nvPr/>
        </p:nvSpPr>
        <p:spPr bwMode="auto">
          <a:xfrm>
            <a:off x="3552825" y="5105400"/>
            <a:ext cx="1752600" cy="9144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endParaRPr lang="en-US" altLang="en-US">
              <a:solidFill>
                <a:schemeClr val="bg1"/>
              </a:solidFill>
              <a:latin typeface="Times New Roman" panose="02020603050405020304" pitchFamily="18" charset="0"/>
            </a:endParaRPr>
          </a:p>
        </p:txBody>
      </p:sp>
      <p:sp>
        <p:nvSpPr>
          <p:cNvPr id="11285" name="Rectangle 22"/>
          <p:cNvSpPr>
            <a:spLocks noChangeArrowheads="1"/>
          </p:cNvSpPr>
          <p:nvPr/>
        </p:nvSpPr>
        <p:spPr bwMode="auto">
          <a:xfrm>
            <a:off x="3935413" y="5229225"/>
            <a:ext cx="9683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Cash</a:t>
            </a:r>
          </a:p>
          <a:p>
            <a:pPr algn="ctr"/>
            <a:r>
              <a:rPr lang="en-US" altLang="en-US" sz="1800" b="1">
                <a:solidFill>
                  <a:srgbClr val="FFFFFF"/>
                </a:solidFill>
                <a:latin typeface="Adams" pitchFamily="34" charset="0"/>
              </a:rPr>
              <a:t>Budget</a:t>
            </a:r>
          </a:p>
        </p:txBody>
      </p:sp>
      <p:sp>
        <p:nvSpPr>
          <p:cNvPr id="11286" name="Rectangle 23"/>
          <p:cNvSpPr>
            <a:spLocks noChangeArrowheads="1"/>
          </p:cNvSpPr>
          <p:nvPr/>
        </p:nvSpPr>
        <p:spPr bwMode="auto">
          <a:xfrm>
            <a:off x="3581400" y="1371600"/>
            <a:ext cx="1739900" cy="901700"/>
          </a:xfrm>
          <a:prstGeom prst="rect">
            <a:avLst/>
          </a:prstGeom>
          <a:solidFill>
            <a:schemeClr val="tx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287" name="Rectangle 24"/>
          <p:cNvSpPr>
            <a:spLocks noChangeArrowheads="1"/>
          </p:cNvSpPr>
          <p:nvPr/>
        </p:nvSpPr>
        <p:spPr bwMode="auto">
          <a:xfrm>
            <a:off x="3935413" y="1489075"/>
            <a:ext cx="9683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Sales</a:t>
            </a:r>
          </a:p>
          <a:p>
            <a:pPr algn="ctr"/>
            <a:r>
              <a:rPr lang="en-US" altLang="en-US" sz="1800" b="1">
                <a:solidFill>
                  <a:srgbClr val="FFFFFF"/>
                </a:solidFill>
                <a:latin typeface="Adams" pitchFamily="34" charset="0"/>
              </a:rPr>
              <a:t>Budget</a:t>
            </a:r>
          </a:p>
        </p:txBody>
      </p:sp>
      <p:sp>
        <p:nvSpPr>
          <p:cNvPr id="30745" name="Rectangle 25"/>
          <p:cNvSpPr>
            <a:spLocks noChangeArrowheads="1"/>
          </p:cNvSpPr>
          <p:nvPr/>
        </p:nvSpPr>
        <p:spPr bwMode="auto">
          <a:xfrm>
            <a:off x="2133600" y="6256338"/>
            <a:ext cx="4614863" cy="406400"/>
          </a:xfrm>
          <a:prstGeom prst="rect">
            <a:avLst/>
          </a:prstGeom>
          <a:solidFill>
            <a:srgbClr val="FFFFFF"/>
          </a:solidFill>
          <a:ln w="12700">
            <a:solidFill>
              <a:schemeClr val="accent2"/>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000" b="1" dirty="0">
                <a:solidFill>
                  <a:srgbClr val="0000FF"/>
                </a:solidFill>
                <a:effectLst>
                  <a:outerShdw blurRad="38100" dist="38100" dir="2700000" algn="tl">
                    <a:srgbClr val="C0C0C0"/>
                  </a:outerShdw>
                </a:effectLst>
                <a:latin typeface="Arial" charset="0"/>
              </a:rPr>
              <a:t>Budgeted Financial Statements</a:t>
            </a:r>
          </a:p>
        </p:txBody>
      </p:sp>
      <p:cxnSp>
        <p:nvCxnSpPr>
          <p:cNvPr id="11289" name="AutoShape 26"/>
          <p:cNvCxnSpPr>
            <a:cxnSpLocks noChangeShapeType="1"/>
            <a:stCxn id="11286" idx="3"/>
            <a:endCxn id="11276" idx="0"/>
          </p:cNvCxnSpPr>
          <p:nvPr/>
        </p:nvCxnSpPr>
        <p:spPr bwMode="auto">
          <a:xfrm>
            <a:off x="5321300" y="1822450"/>
            <a:ext cx="1955800" cy="817563"/>
          </a:xfrm>
          <a:prstGeom prst="bentConnector2">
            <a:avLst/>
          </a:prstGeom>
          <a:noFill/>
          <a:ln w="28575">
            <a:solidFill>
              <a:srgbClr val="FF0000"/>
            </a:solidFill>
            <a:miter lim="800000"/>
            <a:headEnd type="triangle" w="med" len="me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1290" name="AutoShape 27"/>
          <p:cNvCxnSpPr>
            <a:cxnSpLocks noChangeShapeType="1"/>
            <a:stCxn id="11274" idx="1"/>
            <a:endCxn id="11278" idx="0"/>
          </p:cNvCxnSpPr>
          <p:nvPr/>
        </p:nvCxnSpPr>
        <p:spPr bwMode="auto">
          <a:xfrm rot="10800000" flipV="1">
            <a:off x="1828800" y="3063875"/>
            <a:ext cx="1724025" cy="784225"/>
          </a:xfrm>
          <a:prstGeom prst="bentConnector2">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11291" name="AutoShape 28"/>
          <p:cNvCxnSpPr>
            <a:cxnSpLocks noChangeShapeType="1"/>
          </p:cNvCxnSpPr>
          <p:nvPr/>
        </p:nvCxnSpPr>
        <p:spPr bwMode="auto">
          <a:xfrm>
            <a:off x="685800" y="5584825"/>
            <a:ext cx="1447800" cy="863600"/>
          </a:xfrm>
          <a:prstGeom prst="bentConnector3">
            <a:avLst>
              <a:gd name="adj1" fmla="val -111"/>
            </a:avLst>
          </a:prstGeom>
          <a:noFill/>
          <a:ln w="28575">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1292" name="Rectangle 29"/>
          <p:cNvSpPr>
            <a:spLocks noChangeArrowheads="1"/>
          </p:cNvSpPr>
          <p:nvPr/>
        </p:nvSpPr>
        <p:spPr bwMode="auto">
          <a:xfrm>
            <a:off x="914400" y="1981200"/>
            <a:ext cx="1981200" cy="901700"/>
          </a:xfrm>
          <a:prstGeom prst="rect">
            <a:avLst/>
          </a:prstGeom>
          <a:solidFill>
            <a:schemeClr val="accent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endParaRPr lang="en-US" altLang="en-US"/>
          </a:p>
        </p:txBody>
      </p:sp>
      <p:sp>
        <p:nvSpPr>
          <p:cNvPr id="11293" name="Rectangle 30"/>
          <p:cNvSpPr>
            <a:spLocks noChangeArrowheads="1"/>
          </p:cNvSpPr>
          <p:nvPr/>
        </p:nvSpPr>
        <p:spPr bwMode="auto">
          <a:xfrm>
            <a:off x="968375" y="1981200"/>
            <a:ext cx="1981200" cy="912813"/>
          </a:xfrm>
          <a:prstGeom prst="rect">
            <a:avLst/>
          </a:prstGeom>
          <a:solidFill>
            <a:schemeClr val="tx2"/>
          </a:solidFill>
          <a:ln>
            <a:noFill/>
          </a:ln>
          <a:effectLst>
            <a:outerShdw dist="35921"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Ending</a:t>
            </a:r>
            <a:br>
              <a:rPr lang="en-US" altLang="en-US" sz="1800" b="1">
                <a:solidFill>
                  <a:srgbClr val="FFFFFF"/>
                </a:solidFill>
                <a:latin typeface="Adams" pitchFamily="34" charset="0"/>
              </a:rPr>
            </a:br>
            <a:r>
              <a:rPr lang="en-US" altLang="en-US" sz="1800" b="1">
                <a:solidFill>
                  <a:srgbClr val="FFFFFF"/>
                </a:solidFill>
                <a:latin typeface="Adams" pitchFamily="34" charset="0"/>
              </a:rPr>
              <a:t>Finished Goods</a:t>
            </a:r>
          </a:p>
          <a:p>
            <a:pPr algn="ctr"/>
            <a:r>
              <a:rPr lang="en-US" altLang="en-US" sz="1800" b="1">
                <a:solidFill>
                  <a:srgbClr val="FFFFFF"/>
                </a:solidFill>
                <a:latin typeface="Adams" pitchFamily="34" charset="0"/>
              </a:rPr>
              <a:t>Budget</a:t>
            </a:r>
          </a:p>
        </p:txBody>
      </p:sp>
      <p:sp>
        <p:nvSpPr>
          <p:cNvPr id="11294" name="Rectangle 32"/>
          <p:cNvSpPr>
            <a:spLocks noChangeArrowheads="1"/>
          </p:cNvSpPr>
          <p:nvPr/>
        </p:nvSpPr>
        <p:spPr bwMode="auto">
          <a:xfrm>
            <a:off x="3581400" y="152400"/>
            <a:ext cx="1739900" cy="901700"/>
          </a:xfrm>
          <a:prstGeom prst="rect">
            <a:avLst/>
          </a:prstGeom>
          <a:solidFill>
            <a:schemeClr val="tx2"/>
          </a:solidFill>
          <a:ln w="12700">
            <a:solidFill>
              <a:schemeClr val="bg2"/>
            </a:solidFill>
            <a:miter lim="800000"/>
            <a:headEnd/>
            <a:tailEnd/>
          </a:ln>
          <a:effectLst>
            <a:outerShdw dist="71842" dir="2700000" algn="ctr" rotWithShape="0">
              <a:srgbClr val="000000"/>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295" name="Line 33"/>
          <p:cNvSpPr>
            <a:spLocks noChangeShapeType="1"/>
          </p:cNvSpPr>
          <p:nvPr/>
        </p:nvSpPr>
        <p:spPr bwMode="auto">
          <a:xfrm>
            <a:off x="4419600" y="1066800"/>
            <a:ext cx="0" cy="30480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11296" name="Rectangle 34"/>
          <p:cNvSpPr>
            <a:spLocks noChangeArrowheads="1"/>
          </p:cNvSpPr>
          <p:nvPr/>
        </p:nvSpPr>
        <p:spPr bwMode="auto">
          <a:xfrm>
            <a:off x="944563" y="284163"/>
            <a:ext cx="11334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Sales</a:t>
            </a:r>
          </a:p>
          <a:p>
            <a:pPr algn="ctr"/>
            <a:r>
              <a:rPr lang="en-US" altLang="en-US" sz="1800" b="1">
                <a:solidFill>
                  <a:srgbClr val="FFFFFF"/>
                </a:solidFill>
                <a:latin typeface="Adams" pitchFamily="34" charset="0"/>
              </a:rPr>
              <a:t>Forecast</a:t>
            </a:r>
          </a:p>
        </p:txBody>
      </p:sp>
      <p:sp>
        <p:nvSpPr>
          <p:cNvPr id="11297" name="Rectangle 21"/>
          <p:cNvSpPr>
            <a:spLocks noChangeArrowheads="1"/>
          </p:cNvSpPr>
          <p:nvPr/>
        </p:nvSpPr>
        <p:spPr bwMode="auto">
          <a:xfrm>
            <a:off x="6315075" y="5656263"/>
            <a:ext cx="2540000" cy="5207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a:solidFill>
                  <a:schemeClr val="bg1"/>
                </a:solidFill>
                <a:latin typeface="Times New Roman" panose="02020603050405020304" pitchFamily="18" charset="0"/>
              </a:rPr>
              <a:t>Capitol Budget</a:t>
            </a:r>
          </a:p>
        </p:txBody>
      </p:sp>
      <p:cxnSp>
        <p:nvCxnSpPr>
          <p:cNvPr id="11298" name="Straight Arrow Connector 6"/>
          <p:cNvCxnSpPr>
            <a:cxnSpLocks noChangeShapeType="1"/>
            <a:stCxn id="11297" idx="1"/>
          </p:cNvCxnSpPr>
          <p:nvPr/>
        </p:nvCxnSpPr>
        <p:spPr bwMode="auto">
          <a:xfrm flipH="1" flipV="1">
            <a:off x="5321300" y="5867400"/>
            <a:ext cx="993775" cy="49213"/>
          </a:xfrm>
          <a:prstGeom prst="straightConnector1">
            <a:avLst/>
          </a:prstGeom>
          <a:noFill/>
          <a:ln w="9525" algn="ctr">
            <a:solidFill>
              <a:schemeClr val="tx1"/>
            </a:solidFill>
            <a:round/>
            <a:headEnd/>
            <a:tailEnd type="arrow" w="med" len="med"/>
          </a:ln>
        </p:spPr>
      </p:cxnSp>
      <p:pic>
        <p:nvPicPr>
          <p:cNvPr id="11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7475"/>
            <a:ext cx="1804988" cy="96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00" name="Rectangle 34"/>
          <p:cNvSpPr>
            <a:spLocks noChangeArrowheads="1"/>
          </p:cNvSpPr>
          <p:nvPr/>
        </p:nvSpPr>
        <p:spPr bwMode="auto">
          <a:xfrm>
            <a:off x="3852863" y="284163"/>
            <a:ext cx="1133475" cy="63817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b="1">
                <a:solidFill>
                  <a:srgbClr val="FFFFFF"/>
                </a:solidFill>
                <a:latin typeface="Adams" pitchFamily="34" charset="0"/>
              </a:rPr>
              <a:t>Sales</a:t>
            </a:r>
          </a:p>
          <a:p>
            <a:pPr algn="ctr"/>
            <a:r>
              <a:rPr lang="en-US" altLang="en-US" sz="1800" b="1">
                <a:solidFill>
                  <a:srgbClr val="FFFFFF"/>
                </a:solidFill>
                <a:latin typeface="Adams" pitchFamily="34" charset="0"/>
              </a:rPr>
              <a:t>Forecast</a:t>
            </a:r>
          </a:p>
        </p:txBody>
      </p:sp>
      <p:sp>
        <p:nvSpPr>
          <p:cNvPr id="8" name="TextBox 7"/>
          <p:cNvSpPr txBox="1"/>
          <p:nvPr/>
        </p:nvSpPr>
        <p:spPr>
          <a:xfrm>
            <a:off x="944563" y="284163"/>
            <a:ext cx="1219200" cy="646112"/>
          </a:xfrm>
          <a:prstGeom prst="rect">
            <a:avLst/>
          </a:prstGeom>
          <a:noFill/>
        </p:spPr>
        <p:txBody>
          <a:bodyPr>
            <a:spAutoFit/>
          </a:bodyPr>
          <a:lstStyle/>
          <a:p>
            <a:pPr>
              <a:defRPr/>
            </a:pPr>
            <a:r>
              <a:rPr lang="en-US" sz="1800" dirty="0">
                <a:solidFill>
                  <a:schemeClr val="accent3"/>
                </a:solidFill>
                <a:latin typeface="Arial" charset="0"/>
              </a:rPr>
              <a:t>Operating Budget</a:t>
            </a:r>
          </a:p>
        </p:txBody>
      </p:sp>
      <p:sp>
        <p:nvSpPr>
          <p:cNvPr id="11302" name="Rectangle 21"/>
          <p:cNvSpPr>
            <a:spLocks noChangeArrowheads="1"/>
          </p:cNvSpPr>
          <p:nvPr/>
        </p:nvSpPr>
        <p:spPr bwMode="auto">
          <a:xfrm>
            <a:off x="6299200" y="5656263"/>
            <a:ext cx="2540000" cy="5207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a:solidFill>
                  <a:schemeClr val="bg1"/>
                </a:solidFill>
                <a:latin typeface="Times New Roman" panose="02020603050405020304" pitchFamily="18" charset="0"/>
              </a:rPr>
              <a:t>Capital Budget</a:t>
            </a:r>
          </a:p>
        </p:txBody>
      </p:sp>
      <p:sp>
        <p:nvSpPr>
          <p:cNvPr id="11303" name="Rectangle 21"/>
          <p:cNvSpPr>
            <a:spLocks noChangeArrowheads="1"/>
          </p:cNvSpPr>
          <p:nvPr/>
        </p:nvSpPr>
        <p:spPr bwMode="auto">
          <a:xfrm>
            <a:off x="6176963" y="152400"/>
            <a:ext cx="2540000" cy="520700"/>
          </a:xfrm>
          <a:prstGeom prst="rect">
            <a:avLst/>
          </a:prstGeom>
          <a:solidFill>
            <a:schemeClr val="accent2"/>
          </a:solidFill>
          <a:ln>
            <a:noFill/>
          </a:ln>
          <a:effectLst>
            <a:outerShdw dist="71842" dir="2700000" algn="ctr" rotWithShape="0">
              <a:srgbClr val="000000"/>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1800">
                <a:solidFill>
                  <a:schemeClr val="bg1"/>
                </a:solidFill>
                <a:latin typeface="Times New Roman" panose="02020603050405020304" pitchFamily="18" charset="0"/>
              </a:rPr>
              <a:t>Financial Budget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0745"/>
                                        </p:tgtEl>
                                        <p:attrNameLst>
                                          <p:attrName>style.visibility</p:attrName>
                                        </p:attrNameLst>
                                      </p:cBhvr>
                                      <p:to>
                                        <p:strVal val="visible"/>
                                      </p:to>
                                    </p:set>
                                    <p:anim calcmode="lin" valueType="num">
                                      <p:cBhvr>
                                        <p:cTn id="7" dur="500" fill="hold"/>
                                        <p:tgtEl>
                                          <p:spTgt spid="30745"/>
                                        </p:tgtEl>
                                        <p:attrNameLst>
                                          <p:attrName>ppt_w</p:attrName>
                                        </p:attrNameLst>
                                      </p:cBhvr>
                                      <p:tavLst>
                                        <p:tav tm="0">
                                          <p:val>
                                            <p:fltVal val="0"/>
                                          </p:val>
                                        </p:tav>
                                        <p:tav tm="100000">
                                          <p:val>
                                            <p:strVal val="#ppt_w"/>
                                          </p:val>
                                        </p:tav>
                                      </p:tavLst>
                                    </p:anim>
                                    <p:anim calcmode="lin" valueType="num">
                                      <p:cBhvr>
                                        <p:cTn id="8" dur="500" fill="hold"/>
                                        <p:tgtEl>
                                          <p:spTgt spid="3074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5"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p:spPr>
        <p:txBody>
          <a:bodyPr lIns="90488" tIns="44450" rIns="90488" bIns="44450"/>
          <a:lstStyle/>
          <a:p>
            <a:pPr eaLnBrk="1" hangingPunct="1"/>
            <a:r>
              <a:rPr lang="en-US" altLang="en-US" smtClean="0"/>
              <a:t>Budgeting Example</a:t>
            </a:r>
          </a:p>
        </p:txBody>
      </p:sp>
      <p:sp>
        <p:nvSpPr>
          <p:cNvPr id="34819" name="Rectangle 3"/>
          <p:cNvSpPr>
            <a:spLocks noGrp="1" noChangeArrowheads="1"/>
          </p:cNvSpPr>
          <p:nvPr>
            <p:ph type="body" idx="1"/>
          </p:nvPr>
        </p:nvSpPr>
        <p:spPr>
          <a:xfrm>
            <a:off x="609600" y="1524000"/>
            <a:ext cx="8305800" cy="4953000"/>
          </a:xfrm>
          <a:solidFill>
            <a:srgbClr val="FFFFFF"/>
          </a:solidFill>
          <a:ln w="12700">
            <a:solidFill>
              <a:srgbClr val="000000"/>
            </a:solidFill>
          </a:ln>
          <a:effectLst>
            <a:outerShdw dist="35921" dir="2700000" algn="ctr" rotWithShape="0">
              <a:srgbClr val="000000"/>
            </a:outerShdw>
          </a:effectLst>
        </p:spPr>
        <p:txBody>
          <a:bodyPr lIns="90488" tIns="44450" rIns="90488" bIns="44450"/>
          <a:lstStyle/>
          <a:p>
            <a:pPr eaLnBrk="1" hangingPunct="1">
              <a:buFont typeface="Wingdings" pitchFamily="2" charset="2"/>
              <a:buChar char=""/>
              <a:defRPr/>
            </a:pPr>
            <a:r>
              <a:rPr lang="en-US" sz="2800" dirty="0" smtClean="0">
                <a:effectLst>
                  <a:outerShdw blurRad="38100" dist="38100" dir="2700000" algn="tl">
                    <a:srgbClr val="C0C0C0"/>
                  </a:outerShdw>
                </a:effectLst>
              </a:rPr>
              <a:t>Royal Company is preparing budgets for the quarter ending June 30.</a:t>
            </a:r>
          </a:p>
          <a:p>
            <a:pPr eaLnBrk="1" hangingPunct="1">
              <a:buFont typeface="Wingdings" pitchFamily="2" charset="2"/>
              <a:buChar char=""/>
              <a:defRPr/>
            </a:pPr>
            <a:r>
              <a:rPr lang="en-US" sz="2800" dirty="0" smtClean="0">
                <a:effectLst>
                  <a:outerShdw blurRad="38100" dist="38100" dir="2700000" algn="tl">
                    <a:srgbClr val="C0C0C0"/>
                  </a:outerShdw>
                </a:effectLst>
              </a:rPr>
              <a:t>Budgeted sales for the next five months are:</a:t>
            </a:r>
          </a:p>
          <a:p>
            <a:pPr lvl="1" eaLnBrk="1" hangingPunct="1">
              <a:buFont typeface="Monotype Sorts" pitchFamily="2" charset="2"/>
              <a:buChar char=" "/>
              <a:defRPr/>
            </a:pPr>
            <a:r>
              <a:rPr lang="en-US" b="1" dirty="0" smtClean="0">
                <a:solidFill>
                  <a:srgbClr val="006600"/>
                </a:solidFill>
                <a:effectLst>
                  <a:outerShdw blurRad="38100" dist="38100" dir="2700000" algn="tl">
                    <a:srgbClr val="C0C0C0"/>
                  </a:outerShdw>
                </a:effectLst>
              </a:rPr>
              <a:t>April 		20,000 units</a:t>
            </a:r>
          </a:p>
          <a:p>
            <a:pPr lvl="1" eaLnBrk="1" hangingPunct="1">
              <a:buFont typeface="Monotype Sorts" pitchFamily="2" charset="2"/>
              <a:buChar char=" "/>
              <a:defRPr/>
            </a:pPr>
            <a:r>
              <a:rPr lang="en-US" b="1" dirty="0" smtClean="0">
                <a:solidFill>
                  <a:srgbClr val="006600"/>
                </a:solidFill>
                <a:effectLst>
                  <a:outerShdw blurRad="38100" dist="38100" dir="2700000" algn="tl">
                    <a:srgbClr val="C0C0C0"/>
                  </a:outerShdw>
                </a:effectLst>
              </a:rPr>
              <a:t>May 		50,000 units</a:t>
            </a:r>
          </a:p>
          <a:p>
            <a:pPr lvl="1" eaLnBrk="1" hangingPunct="1">
              <a:buFont typeface="Monotype Sorts" pitchFamily="2" charset="2"/>
              <a:buChar char=" "/>
              <a:defRPr/>
            </a:pPr>
            <a:r>
              <a:rPr lang="en-US" b="1" dirty="0" smtClean="0">
                <a:solidFill>
                  <a:srgbClr val="006600"/>
                </a:solidFill>
                <a:effectLst>
                  <a:outerShdw blurRad="38100" dist="38100" dir="2700000" algn="tl">
                    <a:srgbClr val="C0C0C0"/>
                  </a:outerShdw>
                </a:effectLst>
              </a:rPr>
              <a:t>June 		30,000 units</a:t>
            </a:r>
          </a:p>
          <a:p>
            <a:pPr lvl="1" eaLnBrk="1" hangingPunct="1">
              <a:buFont typeface="Monotype Sorts" pitchFamily="2" charset="2"/>
              <a:buChar char=" "/>
              <a:defRPr/>
            </a:pPr>
            <a:r>
              <a:rPr lang="en-US" b="1" dirty="0" smtClean="0">
                <a:solidFill>
                  <a:srgbClr val="006600"/>
                </a:solidFill>
                <a:effectLst>
                  <a:outerShdw blurRad="38100" dist="38100" dir="2700000" algn="tl">
                    <a:srgbClr val="C0C0C0"/>
                  </a:outerShdw>
                </a:effectLst>
              </a:rPr>
              <a:t>July 		25,000 units</a:t>
            </a:r>
          </a:p>
          <a:p>
            <a:pPr lvl="1" eaLnBrk="1" hangingPunct="1">
              <a:buFont typeface="Monotype Sorts" pitchFamily="2" charset="2"/>
              <a:buChar char=" "/>
              <a:defRPr/>
            </a:pPr>
            <a:r>
              <a:rPr lang="en-US" b="1" dirty="0" smtClean="0">
                <a:solidFill>
                  <a:srgbClr val="006600"/>
                </a:solidFill>
                <a:effectLst>
                  <a:outerShdw blurRad="38100" dist="38100" dir="2700000" algn="tl">
                    <a:srgbClr val="C0C0C0"/>
                  </a:outerShdw>
                </a:effectLst>
              </a:rPr>
              <a:t>August 	15,000 units.</a:t>
            </a:r>
            <a:endParaRPr lang="en-US" dirty="0" smtClean="0">
              <a:solidFill>
                <a:srgbClr val="006600"/>
              </a:solidFill>
              <a:effectLst>
                <a:outerShdw blurRad="38100" dist="38100" dir="2700000" algn="tl">
                  <a:srgbClr val="C0C0C0"/>
                </a:outerShdw>
              </a:effectLst>
            </a:endParaRPr>
          </a:p>
          <a:p>
            <a:pPr eaLnBrk="1" hangingPunct="1">
              <a:buFont typeface="Wingdings" pitchFamily="2" charset="2"/>
              <a:buChar char=""/>
              <a:defRPr/>
            </a:pPr>
            <a:r>
              <a:rPr lang="en-US" sz="2800" dirty="0" smtClean="0">
                <a:effectLst>
                  <a:outerShdw blurRad="38100" dist="38100" dir="2700000" algn="tl">
                    <a:srgbClr val="C0C0C0"/>
                  </a:outerShdw>
                </a:effectLst>
              </a:rPr>
              <a:t>The selling price is $10 per unit.</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4819">
                                            <p:txEl>
                                              <p:charRg st="4294967295" end="4294967295"/>
                                            </p:txEl>
                                          </p:spTgt>
                                        </p:tgtEl>
                                        <p:attrNameLst>
                                          <p:attrName>style.visibility</p:attrName>
                                        </p:attrNameLst>
                                      </p:cBhvr>
                                      <p:to>
                                        <p:strVal val="visible"/>
                                      </p:to>
                                    </p:set>
                                    <p:anim calcmode="lin" valueType="num">
                                      <p:cBhvr>
                                        <p:cTn id="7" dur="500" fill="hold"/>
                                        <p:tgtEl>
                                          <p:spTgt spid="34819">
                                            <p:txEl>
                                              <p:charRg st="4294967295" end="4294967295"/>
                                            </p:txEl>
                                          </p:spTgt>
                                        </p:tgtEl>
                                        <p:attrNameLst>
                                          <p:attrName>ppt_w</p:attrName>
                                        </p:attrNameLst>
                                      </p:cBhvr>
                                      <p:tavLst>
                                        <p:tav tm="0">
                                          <p:val>
                                            <p:fltVal val="0"/>
                                          </p:val>
                                        </p:tav>
                                        <p:tav tm="100000">
                                          <p:val>
                                            <p:strVal val="#ppt_w"/>
                                          </p:val>
                                        </p:tav>
                                      </p:tavLst>
                                    </p:anim>
                                    <p:anim calcmode="lin" valueType="num">
                                      <p:cBhvr>
                                        <p:cTn id="8" dur="500" fill="hold"/>
                                        <p:tgtEl>
                                          <p:spTgt spid="34819">
                                            <p:txEl>
                                              <p:charRg st="4294967295" end="429496729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p:spPr>
        <p:txBody>
          <a:bodyPr lIns="90488" tIns="44450" rIns="90488" bIns="44450"/>
          <a:lstStyle/>
          <a:p>
            <a:pPr eaLnBrk="1" hangingPunct="1"/>
            <a:r>
              <a:rPr lang="en-US" altLang="en-US" smtClean="0"/>
              <a:t>The Sales Budget</a:t>
            </a:r>
          </a:p>
        </p:txBody>
      </p:sp>
      <p:pic>
        <p:nvPicPr>
          <p:cNvPr id="13315" name="Picture 4" descr="C9SalesBudg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3048000"/>
            <a:ext cx="8915400" cy="2865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6" name="Text Box 5"/>
          <p:cNvSpPr txBox="1">
            <a:spLocks noChangeArrowheads="1"/>
          </p:cNvSpPr>
          <p:nvPr/>
        </p:nvSpPr>
        <p:spPr bwMode="auto">
          <a:xfrm>
            <a:off x="228600" y="1447800"/>
            <a:ext cx="86868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spcBef>
                <a:spcPct val="50000"/>
              </a:spcBef>
            </a:pPr>
            <a:r>
              <a:rPr lang="en-US" altLang="en-US"/>
              <a:t>The individual months of April, May, and June are summed to obtain the total projected sales in units and dollars for the quarter ended June 30</a:t>
            </a:r>
            <a:r>
              <a:rPr lang="en-US" altLang="en-US" baseline="30000"/>
              <a:t>th</a:t>
            </a:r>
            <a:endParaRPr lang="en-US" altLang="en-US"/>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p:spPr>
        <p:txBody>
          <a:bodyPr lIns="90488" tIns="44450" rIns="90488" bIns="44450"/>
          <a:lstStyle/>
          <a:p>
            <a:pPr eaLnBrk="1" hangingPunct="1"/>
            <a:r>
              <a:rPr lang="en-US" altLang="en-US" smtClean="0"/>
              <a:t>Expected Cash Collections</a:t>
            </a:r>
          </a:p>
        </p:txBody>
      </p:sp>
      <p:sp>
        <p:nvSpPr>
          <p:cNvPr id="40963" name="Rectangle 3"/>
          <p:cNvSpPr>
            <a:spLocks noGrp="1" noChangeArrowheads="1"/>
          </p:cNvSpPr>
          <p:nvPr>
            <p:ph type="body" idx="1"/>
          </p:nvPr>
        </p:nvSpPr>
        <p:spPr>
          <a:xfrm>
            <a:off x="685800" y="1676400"/>
            <a:ext cx="7772400" cy="3852863"/>
          </a:xfrm>
          <a:solidFill>
            <a:srgbClr val="FFFFFF"/>
          </a:solidFill>
          <a:ln w="12700">
            <a:solidFill>
              <a:srgbClr val="000000"/>
            </a:solidFill>
          </a:ln>
          <a:effectLst>
            <a:outerShdw dist="71842" dir="2700000" algn="ctr" rotWithShape="0">
              <a:srgbClr val="000000"/>
            </a:outerShdw>
          </a:effectLst>
        </p:spPr>
        <p:txBody>
          <a:bodyPr lIns="90488" tIns="44450" rIns="90488" bIns="44450"/>
          <a:lstStyle/>
          <a:p>
            <a:pPr eaLnBrk="1" hangingPunct="1">
              <a:defRPr/>
            </a:pPr>
            <a:r>
              <a:rPr lang="en-US" sz="2800" dirty="0" smtClean="0">
                <a:effectLst>
                  <a:outerShdw blurRad="38100" dist="38100" dir="2700000" algn="tl">
                    <a:srgbClr val="C0C0C0"/>
                  </a:outerShdw>
                </a:effectLst>
              </a:rPr>
              <a:t>All sales are on account.</a:t>
            </a:r>
          </a:p>
          <a:p>
            <a:pPr eaLnBrk="1" hangingPunct="1">
              <a:defRPr/>
            </a:pPr>
            <a:r>
              <a:rPr lang="en-US" sz="2800" dirty="0" smtClean="0">
                <a:effectLst>
                  <a:outerShdw blurRad="38100" dist="38100" dir="2700000" algn="tl">
                    <a:srgbClr val="C0C0C0"/>
                  </a:outerShdw>
                </a:effectLst>
              </a:rPr>
              <a:t>Royal’s collection pattern is:</a:t>
            </a:r>
          </a:p>
          <a:p>
            <a:pPr lvl="1" eaLnBrk="1" hangingPunct="1">
              <a:buFont typeface="Monotype Sorts" pitchFamily="2" charset="2"/>
              <a:buChar char=" "/>
              <a:defRPr/>
            </a:pPr>
            <a:r>
              <a:rPr lang="en-US" dirty="0" smtClean="0">
                <a:solidFill>
                  <a:srgbClr val="663300"/>
                </a:solidFill>
                <a:effectLst>
                  <a:outerShdw blurRad="38100" dist="38100" dir="2700000" algn="tl">
                    <a:srgbClr val="C0C0C0"/>
                  </a:outerShdw>
                </a:effectLst>
              </a:rPr>
              <a:t>70% collected in the month of sale,</a:t>
            </a:r>
          </a:p>
          <a:p>
            <a:pPr lvl="1" eaLnBrk="1" hangingPunct="1">
              <a:buFont typeface="Monotype Sorts" pitchFamily="2" charset="2"/>
              <a:buChar char=" "/>
              <a:defRPr/>
            </a:pPr>
            <a:r>
              <a:rPr lang="en-US" dirty="0" smtClean="0">
                <a:solidFill>
                  <a:srgbClr val="663300"/>
                </a:solidFill>
                <a:effectLst>
                  <a:outerShdw blurRad="38100" dist="38100" dir="2700000" algn="tl">
                    <a:srgbClr val="C0C0C0"/>
                  </a:outerShdw>
                </a:effectLst>
              </a:rPr>
              <a:t>25% collected in the month following sale,</a:t>
            </a:r>
          </a:p>
          <a:p>
            <a:pPr lvl="1" eaLnBrk="1" hangingPunct="1">
              <a:buFont typeface="Monotype Sorts" pitchFamily="2" charset="2"/>
              <a:buChar char=" "/>
              <a:defRPr/>
            </a:pPr>
            <a:r>
              <a:rPr lang="en-US" dirty="0" smtClean="0">
                <a:solidFill>
                  <a:srgbClr val="663300"/>
                </a:solidFill>
                <a:effectLst>
                  <a:outerShdw blurRad="38100" dist="38100" dir="2700000" algn="tl">
                    <a:srgbClr val="C0C0C0"/>
                  </a:outerShdw>
                </a:effectLst>
              </a:rPr>
              <a:t>  5% uncollectible.</a:t>
            </a:r>
          </a:p>
          <a:p>
            <a:pPr eaLnBrk="1" hangingPunct="1">
              <a:defRPr/>
            </a:pPr>
            <a:r>
              <a:rPr lang="en-US" sz="2800" dirty="0" smtClean="0">
                <a:effectLst>
                  <a:outerShdw blurRad="38100" dist="38100" dir="2700000" algn="tl">
                    <a:srgbClr val="C0C0C0"/>
                  </a:outerShdw>
                </a:effectLst>
              </a:rPr>
              <a:t>The March 31 accounts receivable balance of $30,000 will be collected in full.</a:t>
            </a:r>
          </a:p>
        </p:txBody>
      </p:sp>
    </p:spTree>
  </p:cSld>
  <p:clrMapOvr>
    <a:masterClrMapping/>
  </p:clrMapOvr>
  <p:transition>
    <p:blinds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p:spPr>
        <p:txBody>
          <a:bodyPr lIns="90488" tIns="44450" rIns="90488" bIns="44450"/>
          <a:lstStyle/>
          <a:p>
            <a:pPr eaLnBrk="1" hangingPunct="1"/>
            <a:r>
              <a:rPr lang="en-US" altLang="en-US" smtClean="0"/>
              <a:t>Expected Cash Collections</a:t>
            </a:r>
          </a:p>
        </p:txBody>
      </p:sp>
      <p:pic>
        <p:nvPicPr>
          <p:cNvPr id="15363" name="Picture 5" descr="C9CashCol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0"/>
            <a:ext cx="8686800" cy="5130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blind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p:spPr>
        <p:txBody>
          <a:bodyPr lIns="90488" tIns="44450" rIns="90488" bIns="44450"/>
          <a:lstStyle/>
          <a:p>
            <a:pPr eaLnBrk="1" hangingPunct="1"/>
            <a:r>
              <a:rPr lang="en-US" altLang="en-US" smtClean="0"/>
              <a:t>Expected Cash Collections</a:t>
            </a:r>
          </a:p>
        </p:txBody>
      </p:sp>
      <p:pic>
        <p:nvPicPr>
          <p:cNvPr id="16387" name="Picture 6" descr="C9CashCol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8610600" cy="5084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6388" name="Group 7"/>
          <p:cNvGrpSpPr>
            <a:grpSpLocks/>
          </p:cNvGrpSpPr>
          <p:nvPr/>
        </p:nvGrpSpPr>
        <p:grpSpPr bwMode="auto">
          <a:xfrm>
            <a:off x="2438400" y="3962400"/>
            <a:ext cx="6172200" cy="1609725"/>
            <a:chOff x="1536" y="2496"/>
            <a:chExt cx="3888" cy="1014"/>
          </a:xfrm>
        </p:grpSpPr>
        <p:sp>
          <p:nvSpPr>
            <p:cNvPr id="16390" name="Line 4"/>
            <p:cNvSpPr>
              <a:spLocks noChangeShapeType="1"/>
            </p:cNvSpPr>
            <p:nvPr/>
          </p:nvSpPr>
          <p:spPr bwMode="auto">
            <a:xfrm flipH="1" flipV="1">
              <a:off x="1536" y="2496"/>
              <a:ext cx="1200" cy="864"/>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45061" name="Text Box 5"/>
            <p:cNvSpPr txBox="1">
              <a:spLocks noChangeArrowheads="1"/>
            </p:cNvSpPr>
            <p:nvPr/>
          </p:nvSpPr>
          <p:spPr bwMode="auto">
            <a:xfrm>
              <a:off x="2736" y="3216"/>
              <a:ext cx="2688" cy="294"/>
            </a:xfrm>
            <a:prstGeom prst="rect">
              <a:avLst/>
            </a:prstGeom>
            <a:solidFill>
              <a:schemeClr val="tx2"/>
            </a:solidFill>
            <a:ln w="9525">
              <a:solidFill>
                <a:srgbClr val="000000"/>
              </a:solidFill>
              <a:miter lim="800000"/>
              <a:headEnd/>
              <a:tailEnd/>
            </a:ln>
            <a:effectLst>
              <a:outerShdw dist="35921" dir="2700000" algn="ctr" rotWithShape="0">
                <a:srgbClr val="000000"/>
              </a:outerShdw>
            </a:effectLst>
          </p:spPr>
          <p:txBody>
            <a:bodyPr>
              <a:spAutoFit/>
            </a:bodyPr>
            <a:lstStyle/>
            <a:p>
              <a:pPr eaLnBrk="1" hangingPunct="1">
                <a:spcBef>
                  <a:spcPct val="50000"/>
                </a:spcBef>
                <a:defRPr/>
              </a:pPr>
              <a:r>
                <a:rPr lang="en-US" sz="2400" dirty="0">
                  <a:solidFill>
                    <a:srgbClr val="FFFFFF"/>
                  </a:solidFill>
                  <a:effectLst>
                    <a:outerShdw blurRad="38100" dist="38100" dir="2700000" algn="tl">
                      <a:srgbClr val="000000"/>
                    </a:outerShdw>
                  </a:effectLst>
                  <a:latin typeface="Times New Roman" charset="0"/>
                </a:rPr>
                <a:t>From the Sales Budget for April.</a:t>
              </a:r>
            </a:p>
          </p:txBody>
        </p:sp>
      </p:grpSp>
      <p:sp>
        <p:nvSpPr>
          <p:cNvPr id="16389" name="Rectangle 8"/>
          <p:cNvSpPr>
            <a:spLocks noChangeArrowheads="1"/>
          </p:cNvSpPr>
          <p:nvPr/>
        </p:nvSpPr>
        <p:spPr bwMode="auto">
          <a:xfrm>
            <a:off x="3352800" y="5880100"/>
            <a:ext cx="11430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lIns="90488" tIns="44450" rIns="90488" bIns="44450"/>
          <a:lstStyle/>
          <a:p>
            <a:pPr eaLnBrk="1" hangingPunct="1"/>
            <a:r>
              <a:rPr lang="en-US" altLang="en-US" smtClean="0"/>
              <a:t>Expected Cash Collections</a:t>
            </a:r>
          </a:p>
        </p:txBody>
      </p:sp>
      <p:pic>
        <p:nvPicPr>
          <p:cNvPr id="17411" name="Picture 6" descr="C9CashCol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8686800" cy="5148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7412" name="Group 7"/>
          <p:cNvGrpSpPr>
            <a:grpSpLocks/>
          </p:cNvGrpSpPr>
          <p:nvPr/>
        </p:nvGrpSpPr>
        <p:grpSpPr bwMode="auto">
          <a:xfrm>
            <a:off x="2438400" y="4876800"/>
            <a:ext cx="6248400" cy="952500"/>
            <a:chOff x="1536" y="3072"/>
            <a:chExt cx="3936" cy="600"/>
          </a:xfrm>
        </p:grpSpPr>
        <p:sp>
          <p:nvSpPr>
            <p:cNvPr id="17415" name="Line 4"/>
            <p:cNvSpPr>
              <a:spLocks noChangeShapeType="1"/>
            </p:cNvSpPr>
            <p:nvPr/>
          </p:nvSpPr>
          <p:spPr bwMode="auto">
            <a:xfrm flipH="1" flipV="1">
              <a:off x="1536" y="3072"/>
              <a:ext cx="1296" cy="48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lstStyle/>
            <a:p>
              <a:endParaRPr lang="en-US"/>
            </a:p>
          </p:txBody>
        </p:sp>
        <p:sp>
          <p:nvSpPr>
            <p:cNvPr id="47109" name="Text Box 5"/>
            <p:cNvSpPr txBox="1">
              <a:spLocks noChangeArrowheads="1"/>
            </p:cNvSpPr>
            <p:nvPr/>
          </p:nvSpPr>
          <p:spPr bwMode="auto">
            <a:xfrm>
              <a:off x="2784" y="3378"/>
              <a:ext cx="2688" cy="294"/>
            </a:xfrm>
            <a:prstGeom prst="rect">
              <a:avLst/>
            </a:prstGeom>
            <a:solidFill>
              <a:srgbClr val="663300"/>
            </a:solidFill>
            <a:ln w="9525">
              <a:solidFill>
                <a:srgbClr val="000000"/>
              </a:solidFill>
              <a:miter lim="800000"/>
              <a:headEnd/>
              <a:tailEnd/>
            </a:ln>
            <a:effectLst>
              <a:outerShdw dist="35921" dir="2700000" algn="ctr" rotWithShape="0">
                <a:srgbClr val="000000"/>
              </a:outerShdw>
            </a:effectLst>
          </p:spPr>
          <p:txBody>
            <a:bodyPr>
              <a:spAutoFit/>
            </a:bodyPr>
            <a:lstStyle/>
            <a:p>
              <a:pPr eaLnBrk="1" hangingPunct="1">
                <a:spcBef>
                  <a:spcPct val="50000"/>
                </a:spcBef>
                <a:defRPr/>
              </a:pPr>
              <a:r>
                <a:rPr lang="en-US" sz="2400" dirty="0">
                  <a:solidFill>
                    <a:srgbClr val="FFFFFF"/>
                  </a:solidFill>
                  <a:effectLst>
                    <a:outerShdw blurRad="38100" dist="38100" dir="2700000" algn="tl">
                      <a:srgbClr val="000000"/>
                    </a:outerShdw>
                  </a:effectLst>
                  <a:latin typeface="Times New Roman" charset="0"/>
                </a:rPr>
                <a:t>From the Sales Budget for May.</a:t>
              </a:r>
            </a:p>
          </p:txBody>
        </p:sp>
      </p:grpSp>
      <p:sp>
        <p:nvSpPr>
          <p:cNvPr id="17413" name="Rectangle 8"/>
          <p:cNvSpPr>
            <a:spLocks noChangeArrowheads="1"/>
          </p:cNvSpPr>
          <p:nvPr/>
        </p:nvSpPr>
        <p:spPr bwMode="auto">
          <a:xfrm>
            <a:off x="3352800" y="5943600"/>
            <a:ext cx="11430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7414" name="Rectangle 9"/>
          <p:cNvSpPr>
            <a:spLocks noChangeArrowheads="1"/>
          </p:cNvSpPr>
          <p:nvPr/>
        </p:nvSpPr>
        <p:spPr bwMode="auto">
          <a:xfrm>
            <a:off x="4724400" y="5943600"/>
            <a:ext cx="11430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strip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lIns="90488" tIns="44450" rIns="90488" bIns="44450"/>
          <a:lstStyle/>
          <a:p>
            <a:pPr eaLnBrk="1" hangingPunct="1"/>
            <a:r>
              <a:rPr lang="en-US" altLang="en-US" smtClean="0"/>
              <a:t>Expected Cash Collections</a:t>
            </a:r>
          </a:p>
        </p:txBody>
      </p:sp>
      <p:pic>
        <p:nvPicPr>
          <p:cNvPr id="18435" name="Picture 5" descr="C9CashColl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71600"/>
            <a:ext cx="8534400" cy="5043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436" name="Oval 4"/>
          <p:cNvSpPr>
            <a:spLocks noChangeArrowheads="1"/>
          </p:cNvSpPr>
          <p:nvPr/>
        </p:nvSpPr>
        <p:spPr bwMode="auto">
          <a:xfrm>
            <a:off x="7391400" y="5791200"/>
            <a:ext cx="1447800" cy="381000"/>
          </a:xfrm>
          <a:prstGeom prst="ellipse">
            <a:avLst/>
          </a:prstGeom>
          <a:noFill/>
          <a:ln w="28575">
            <a:solidFill>
              <a:srgbClr val="FF0000"/>
            </a:solidFill>
            <a:round/>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p:spPr>
        <p:txBody>
          <a:bodyPr lIns="90488" tIns="44450" rIns="90488" bIns="44450"/>
          <a:lstStyle/>
          <a:p>
            <a:pPr eaLnBrk="1" hangingPunct="1"/>
            <a:r>
              <a:rPr lang="en-US" altLang="en-US" smtClean="0"/>
              <a:t>The Production Budget</a:t>
            </a:r>
          </a:p>
        </p:txBody>
      </p:sp>
      <p:graphicFrame>
        <p:nvGraphicFramePr>
          <p:cNvPr id="19459" name="Object 3"/>
          <p:cNvGraphicFramePr>
            <a:graphicFrameLocks/>
          </p:cNvGraphicFramePr>
          <p:nvPr/>
        </p:nvGraphicFramePr>
        <p:xfrm>
          <a:off x="6096000" y="1524000"/>
          <a:ext cx="2362200" cy="3152775"/>
        </p:xfrm>
        <a:graphic>
          <a:graphicData uri="http://schemas.openxmlformats.org/presentationml/2006/ole">
            <mc:AlternateContent xmlns:mc="http://schemas.openxmlformats.org/markup-compatibility/2006">
              <mc:Choice xmlns:v="urn:schemas-microsoft-com:vml" Requires="v">
                <p:oleObj spid="_x0000_s19474" name="Microsoft ClipArt Gallery" r:id="rId4" imgW="4510405" imgH="6010910" progId="MS_ClipArt_Gallery">
                  <p:embed/>
                </p:oleObj>
              </mc:Choice>
              <mc:Fallback>
                <p:oleObj name="Microsoft ClipArt Gallery" r:id="rId4" imgW="4510405" imgH="6010910" progId="MS_ClipArt_Gallery">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524000"/>
                        <a:ext cx="2362200" cy="3152775"/>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4260" name="Rectangle 4"/>
          <p:cNvSpPr>
            <a:spLocks noChangeArrowheads="1"/>
          </p:cNvSpPr>
          <p:nvPr/>
        </p:nvSpPr>
        <p:spPr bwMode="auto">
          <a:xfrm>
            <a:off x="6248400" y="1952625"/>
            <a:ext cx="2058988" cy="942975"/>
          </a:xfrm>
          <a:prstGeom prst="rect">
            <a:avLst/>
          </a:prstGeom>
          <a:noFill/>
          <a:ln w="12700">
            <a:noFill/>
            <a:miter lim="800000"/>
            <a:headEnd/>
            <a:tailEnd/>
          </a:ln>
          <a:effectLst/>
        </p:spPr>
        <p:txBody>
          <a:bodyPr wrap="none" lIns="90488" tIns="44450" rIns="90488" bIns="44450">
            <a:spAutoFit/>
          </a:bodyPr>
          <a:lstStyle/>
          <a:p>
            <a:pPr algn="ctr">
              <a:defRPr/>
            </a:pPr>
            <a:r>
              <a:rPr lang="en-US" b="1" dirty="0">
                <a:solidFill>
                  <a:srgbClr val="0000FF"/>
                </a:solidFill>
                <a:effectLst>
                  <a:outerShdw blurRad="38100" dist="38100" dir="2700000" algn="tl">
                    <a:srgbClr val="C0C0C0"/>
                  </a:outerShdw>
                </a:effectLst>
                <a:latin typeface="Arial" charset="0"/>
              </a:rPr>
              <a:t>Production</a:t>
            </a:r>
          </a:p>
          <a:p>
            <a:pPr algn="ctr">
              <a:defRPr/>
            </a:pPr>
            <a:r>
              <a:rPr lang="en-US" b="1" dirty="0">
                <a:solidFill>
                  <a:srgbClr val="0000FF"/>
                </a:solidFill>
                <a:effectLst>
                  <a:outerShdw blurRad="38100" dist="38100" dir="2700000" algn="tl">
                    <a:srgbClr val="C0C0C0"/>
                  </a:outerShdw>
                </a:effectLst>
                <a:latin typeface="Arial" charset="0"/>
              </a:rPr>
              <a:t>Budget</a:t>
            </a:r>
          </a:p>
        </p:txBody>
      </p:sp>
      <p:graphicFrame>
        <p:nvGraphicFramePr>
          <p:cNvPr id="19461" name="Object 5"/>
          <p:cNvGraphicFramePr>
            <a:graphicFrameLocks/>
          </p:cNvGraphicFramePr>
          <p:nvPr/>
        </p:nvGraphicFramePr>
        <p:xfrm>
          <a:off x="838200" y="1524000"/>
          <a:ext cx="2362200" cy="3152775"/>
        </p:xfrm>
        <a:graphic>
          <a:graphicData uri="http://schemas.openxmlformats.org/presentationml/2006/ole">
            <mc:AlternateContent xmlns:mc="http://schemas.openxmlformats.org/markup-compatibility/2006">
              <mc:Choice xmlns:v="urn:schemas-microsoft-com:vml" Requires="v">
                <p:oleObj spid="_x0000_s19475" name="Microsoft ClipArt Gallery" r:id="rId6" imgW="4510405" imgH="6010910" progId="MS_ClipArt_Gallery">
                  <p:embed/>
                </p:oleObj>
              </mc:Choice>
              <mc:Fallback>
                <p:oleObj name="Microsoft ClipArt Gallery" r:id="rId6" imgW="4510405" imgH="6010910" progId="MS_ClipArt_Gallery">
                  <p:embed/>
                  <p:pic>
                    <p:nvPicPr>
                      <p:cNvPr id="0"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24000"/>
                        <a:ext cx="2362200" cy="3152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4262" name="Rectangle 6"/>
          <p:cNvSpPr>
            <a:spLocks noChangeArrowheads="1"/>
          </p:cNvSpPr>
          <p:nvPr/>
        </p:nvSpPr>
        <p:spPr bwMode="auto">
          <a:xfrm>
            <a:off x="971550" y="1917700"/>
            <a:ext cx="2100263" cy="3078163"/>
          </a:xfrm>
          <a:prstGeom prst="rect">
            <a:avLst/>
          </a:prstGeom>
          <a:noFill/>
          <a:ln w="12700">
            <a:noFill/>
            <a:miter lim="800000"/>
            <a:headEnd/>
            <a:tailEnd/>
          </a:ln>
          <a:effectLst/>
        </p:spPr>
        <p:txBody>
          <a:bodyPr wrap="none" lIns="90488" tIns="44450" rIns="90488" bIns="44450">
            <a:spAutoFit/>
          </a:bodyPr>
          <a:lstStyle/>
          <a:p>
            <a:pPr algn="ctr">
              <a:defRPr/>
            </a:pPr>
            <a:r>
              <a:rPr lang="en-US" b="1" dirty="0">
                <a:effectLst>
                  <a:outerShdw blurRad="38100" dist="38100" dir="2700000" algn="tl">
                    <a:srgbClr val="C0C0C0"/>
                  </a:outerShdw>
                </a:effectLst>
                <a:latin typeface="Arial" charset="0"/>
              </a:rPr>
              <a:t>Sales </a:t>
            </a:r>
          </a:p>
          <a:p>
            <a:pPr algn="ctr">
              <a:defRPr/>
            </a:pPr>
            <a:r>
              <a:rPr lang="en-US" b="1" dirty="0">
                <a:effectLst>
                  <a:outerShdw blurRad="38100" dist="38100" dir="2700000" algn="tl">
                    <a:srgbClr val="C0C0C0"/>
                  </a:outerShdw>
                </a:effectLst>
                <a:latin typeface="Arial" charset="0"/>
              </a:rPr>
              <a:t>Budget</a:t>
            </a:r>
            <a:br>
              <a:rPr lang="en-US" b="1" dirty="0">
                <a:effectLst>
                  <a:outerShdw blurRad="38100" dist="38100" dir="2700000" algn="tl">
                    <a:srgbClr val="C0C0C0"/>
                  </a:outerShdw>
                </a:effectLst>
                <a:latin typeface="Arial" charset="0"/>
              </a:rPr>
            </a:br>
            <a:r>
              <a:rPr lang="en-US" b="1" dirty="0">
                <a:effectLst>
                  <a:outerShdw blurRad="38100" dist="38100" dir="2700000" algn="tl">
                    <a:srgbClr val="C0C0C0"/>
                  </a:outerShdw>
                </a:effectLst>
                <a:latin typeface="Arial" charset="0"/>
              </a:rPr>
              <a:t>and</a:t>
            </a:r>
            <a:br>
              <a:rPr lang="en-US" b="1" dirty="0">
                <a:effectLst>
                  <a:outerShdw blurRad="38100" dist="38100" dir="2700000" algn="tl">
                    <a:srgbClr val="C0C0C0"/>
                  </a:outerShdw>
                </a:effectLst>
                <a:latin typeface="Arial" charset="0"/>
              </a:rPr>
            </a:br>
            <a:r>
              <a:rPr lang="en-US" b="1" dirty="0">
                <a:effectLst>
                  <a:outerShdw blurRad="38100" dist="38100" dir="2700000" algn="tl">
                    <a:srgbClr val="C0C0C0"/>
                  </a:outerShdw>
                </a:effectLst>
                <a:latin typeface="Arial" charset="0"/>
              </a:rPr>
              <a:t>Expected</a:t>
            </a:r>
            <a:br>
              <a:rPr lang="en-US" b="1" dirty="0">
                <a:effectLst>
                  <a:outerShdw blurRad="38100" dist="38100" dir="2700000" algn="tl">
                    <a:srgbClr val="C0C0C0"/>
                  </a:outerShdw>
                </a:effectLst>
                <a:latin typeface="Arial" charset="0"/>
              </a:rPr>
            </a:br>
            <a:r>
              <a:rPr lang="en-US" b="1" dirty="0">
                <a:effectLst>
                  <a:outerShdw blurRad="38100" dist="38100" dir="2700000" algn="tl">
                    <a:srgbClr val="C0C0C0"/>
                  </a:outerShdw>
                </a:effectLst>
                <a:latin typeface="Arial" charset="0"/>
              </a:rPr>
              <a:t>Cash</a:t>
            </a:r>
            <a:br>
              <a:rPr lang="en-US" b="1" dirty="0">
                <a:effectLst>
                  <a:outerShdw blurRad="38100" dist="38100" dir="2700000" algn="tl">
                    <a:srgbClr val="C0C0C0"/>
                  </a:outerShdw>
                </a:effectLst>
                <a:latin typeface="Arial" charset="0"/>
              </a:rPr>
            </a:br>
            <a:r>
              <a:rPr lang="en-US" b="1" dirty="0">
                <a:effectLst>
                  <a:outerShdw blurRad="38100" dist="38100" dir="2700000" algn="tl">
                    <a:srgbClr val="C0C0C0"/>
                  </a:outerShdw>
                </a:effectLst>
                <a:latin typeface="Arial" charset="0"/>
              </a:rPr>
              <a:t>Collections</a:t>
            </a:r>
          </a:p>
          <a:p>
            <a:pPr algn="ctr" latinLnBrk="1">
              <a:defRPr/>
            </a:pPr>
            <a:endParaRPr lang="en-US" b="1" dirty="0">
              <a:solidFill>
                <a:schemeClr val="bg1"/>
              </a:solidFill>
              <a:effectLst>
                <a:outerShdw blurRad="38100" dist="38100" dir="2700000" algn="tl">
                  <a:srgbClr val="C0C0C0"/>
                </a:outerShdw>
              </a:effectLst>
              <a:latin typeface="Arial" charset="0"/>
            </a:endParaRPr>
          </a:p>
        </p:txBody>
      </p:sp>
      <p:sp>
        <p:nvSpPr>
          <p:cNvPr id="19463" name="Rectangle 7"/>
          <p:cNvSpPr>
            <a:spLocks noChangeArrowheads="1"/>
          </p:cNvSpPr>
          <p:nvPr/>
        </p:nvSpPr>
        <p:spPr bwMode="auto">
          <a:xfrm rot="-2340000">
            <a:off x="1143000" y="3051175"/>
            <a:ext cx="175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2400" b="1">
                <a:solidFill>
                  <a:srgbClr val="FC0128"/>
                </a:solidFill>
              </a:rPr>
              <a:t>Completed</a:t>
            </a:r>
          </a:p>
        </p:txBody>
      </p:sp>
      <p:sp>
        <p:nvSpPr>
          <p:cNvPr id="19464" name="Line 8"/>
          <p:cNvSpPr>
            <a:spLocks noChangeShapeType="1"/>
          </p:cNvSpPr>
          <p:nvPr/>
        </p:nvSpPr>
        <p:spPr bwMode="auto">
          <a:xfrm>
            <a:off x="3238500" y="3100388"/>
            <a:ext cx="2819400" cy="0"/>
          </a:xfrm>
          <a:prstGeom prst="line">
            <a:avLst/>
          </a:prstGeom>
          <a:noFill/>
          <a:ln w="76200">
            <a:solidFill>
              <a:srgbClr val="FC0128"/>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224265" name="Rectangle 9"/>
          <p:cNvSpPr>
            <a:spLocks noChangeArrowheads="1"/>
          </p:cNvSpPr>
          <p:nvPr/>
        </p:nvSpPr>
        <p:spPr bwMode="auto">
          <a:xfrm>
            <a:off x="833438" y="5045075"/>
            <a:ext cx="7805737" cy="942975"/>
          </a:xfrm>
          <a:prstGeom prst="rect">
            <a:avLst/>
          </a:prstGeom>
          <a:noFill/>
          <a:ln w="12700">
            <a:noFill/>
            <a:miter lim="800000"/>
            <a:headEnd/>
            <a:tailEnd/>
          </a:ln>
          <a:effectLst/>
        </p:spPr>
        <p:txBody>
          <a:bodyPr wrap="none" lIns="90488" tIns="44450" rIns="90488" bIns="44450">
            <a:spAutoFit/>
          </a:bodyPr>
          <a:lstStyle/>
          <a:p>
            <a:pPr algn="ctr">
              <a:defRPr/>
            </a:pPr>
            <a:r>
              <a:rPr lang="en-US" dirty="0">
                <a:solidFill>
                  <a:srgbClr val="0000FF"/>
                </a:solidFill>
                <a:effectLst>
                  <a:outerShdw blurRad="38100" dist="38100" dir="2700000" algn="tl">
                    <a:srgbClr val="C0C0C0"/>
                  </a:outerShdw>
                </a:effectLst>
                <a:latin typeface="Arial" charset="0"/>
              </a:rPr>
              <a:t>Production must be adequate to meet budgeted</a:t>
            </a:r>
          </a:p>
          <a:p>
            <a:pPr algn="ctr">
              <a:defRPr/>
            </a:pPr>
            <a:r>
              <a:rPr lang="en-US" dirty="0">
                <a:solidFill>
                  <a:srgbClr val="0000FF"/>
                </a:solidFill>
                <a:effectLst>
                  <a:outerShdw blurRad="38100" dist="38100" dir="2700000" algn="tl">
                    <a:srgbClr val="C0C0C0"/>
                  </a:outerShdw>
                </a:effectLst>
                <a:latin typeface="Arial" charset="0"/>
              </a:rPr>
              <a:t>sales and provide for sufficient ending inventory.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24265"/>
                                        </p:tgtEl>
                                        <p:attrNameLst>
                                          <p:attrName>style.visibility</p:attrName>
                                        </p:attrNameLst>
                                      </p:cBhvr>
                                      <p:to>
                                        <p:strVal val="visible"/>
                                      </p:to>
                                    </p:set>
                                    <p:anim calcmode="lin" valueType="num">
                                      <p:cBhvr>
                                        <p:cTn id="7" dur="500" fill="hold"/>
                                        <p:tgtEl>
                                          <p:spTgt spid="224265"/>
                                        </p:tgtEl>
                                        <p:attrNameLst>
                                          <p:attrName>ppt_w</p:attrName>
                                        </p:attrNameLst>
                                      </p:cBhvr>
                                      <p:tavLst>
                                        <p:tav tm="0">
                                          <p:val>
                                            <p:fltVal val="0"/>
                                          </p:val>
                                        </p:tav>
                                        <p:tav tm="100000">
                                          <p:val>
                                            <p:strVal val="#ppt_w"/>
                                          </p:val>
                                        </p:tav>
                                      </p:tavLst>
                                    </p:anim>
                                    <p:anim calcmode="lin" valueType="num">
                                      <p:cBhvr>
                                        <p:cTn id="8" dur="500" fill="hold"/>
                                        <p:tgtEl>
                                          <p:spTgt spid="2242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noFill/>
        </p:spPr>
        <p:txBody>
          <a:bodyPr lIns="90488" tIns="44450" rIns="90488" bIns="44450"/>
          <a:lstStyle/>
          <a:p>
            <a:pPr eaLnBrk="1" hangingPunct="1"/>
            <a:r>
              <a:rPr lang="en-US" altLang="en-US" smtClean="0"/>
              <a:t>The Production Budget</a:t>
            </a:r>
          </a:p>
        </p:txBody>
      </p:sp>
      <p:sp>
        <p:nvSpPr>
          <p:cNvPr id="57347" name="Rectangle 1027"/>
          <p:cNvSpPr>
            <a:spLocks noGrp="1" noChangeArrowheads="1"/>
          </p:cNvSpPr>
          <p:nvPr>
            <p:ph type="body" idx="1"/>
          </p:nvPr>
        </p:nvSpPr>
        <p:spPr>
          <a:xfrm>
            <a:off x="228600" y="1512888"/>
            <a:ext cx="8686800" cy="4506912"/>
          </a:xfrm>
          <a:solidFill>
            <a:schemeClr val="tx2"/>
          </a:solidFill>
          <a:ln w="12700">
            <a:solidFill>
              <a:schemeClr val="tx2"/>
            </a:solidFill>
          </a:ln>
          <a:effectLst>
            <a:outerShdw dist="35921" dir="2700000" algn="ctr" rotWithShape="0">
              <a:srgbClr val="000000"/>
            </a:outerShdw>
          </a:effectLst>
        </p:spPr>
        <p:txBody>
          <a:bodyPr lIns="90488" tIns="44450" rIns="90488" bIns="44450"/>
          <a:lstStyle/>
          <a:p>
            <a:pPr eaLnBrk="1" hangingPunct="1">
              <a:lnSpc>
                <a:spcPct val="95000"/>
              </a:lnSpc>
              <a:spcBef>
                <a:spcPct val="40000"/>
              </a:spcBef>
              <a:buClr>
                <a:srgbClr val="FFFF00"/>
              </a:buClr>
              <a:buSzPct val="110000"/>
              <a:defRPr/>
            </a:pPr>
            <a:r>
              <a:rPr lang="en-US" dirty="0" smtClean="0">
                <a:solidFill>
                  <a:srgbClr val="FFFFFF"/>
                </a:solidFill>
                <a:effectLst>
                  <a:outerShdw blurRad="38100" dist="38100" dir="2700000" algn="tl">
                    <a:srgbClr val="000000"/>
                  </a:outerShdw>
                </a:effectLst>
              </a:rPr>
              <a:t>The management at Royal Company wants ending inventory to be equal to </a:t>
            </a:r>
            <a:r>
              <a:rPr lang="en-US" i="1" dirty="0" smtClean="0">
                <a:solidFill>
                  <a:srgbClr val="FFFF00"/>
                </a:solidFill>
                <a:effectLst>
                  <a:outerShdw blurRad="38100" dist="38100" dir="2700000" algn="tl">
                    <a:srgbClr val="000000"/>
                  </a:outerShdw>
                </a:effectLst>
              </a:rPr>
              <a:t>20%</a:t>
            </a:r>
            <a:r>
              <a:rPr lang="en-US" dirty="0" smtClean="0">
                <a:solidFill>
                  <a:srgbClr val="FFFFFF"/>
                </a:solidFill>
                <a:effectLst>
                  <a:outerShdw blurRad="38100" dist="38100" dir="2700000" algn="tl">
                    <a:srgbClr val="000000"/>
                  </a:outerShdw>
                </a:effectLst>
              </a:rPr>
              <a:t> of the following month’s budgeted sales in units.</a:t>
            </a:r>
            <a:br>
              <a:rPr lang="en-US" dirty="0" smtClean="0">
                <a:solidFill>
                  <a:srgbClr val="FFFFFF"/>
                </a:solidFill>
                <a:effectLst>
                  <a:outerShdw blurRad="38100" dist="38100" dir="2700000" algn="tl">
                    <a:srgbClr val="000000"/>
                  </a:outerShdw>
                </a:effectLst>
              </a:rPr>
            </a:br>
            <a:endParaRPr lang="en-US" dirty="0" smtClean="0">
              <a:solidFill>
                <a:srgbClr val="FFFFFF"/>
              </a:solidFill>
              <a:effectLst>
                <a:outerShdw blurRad="38100" dist="38100" dir="2700000" algn="tl">
                  <a:srgbClr val="000000"/>
                </a:outerShdw>
              </a:effectLst>
            </a:endParaRPr>
          </a:p>
          <a:p>
            <a:pPr eaLnBrk="1" hangingPunct="1">
              <a:lnSpc>
                <a:spcPct val="95000"/>
              </a:lnSpc>
              <a:spcBef>
                <a:spcPct val="40000"/>
              </a:spcBef>
              <a:buClr>
                <a:srgbClr val="FFFF00"/>
              </a:buClr>
              <a:buSzPct val="110000"/>
              <a:defRPr/>
            </a:pPr>
            <a:r>
              <a:rPr lang="en-US" dirty="0" smtClean="0">
                <a:solidFill>
                  <a:srgbClr val="FFFFFF"/>
                </a:solidFill>
                <a:effectLst>
                  <a:outerShdw blurRad="38100" dist="38100" dir="2700000" algn="tl">
                    <a:srgbClr val="000000"/>
                  </a:outerShdw>
                </a:effectLst>
              </a:rPr>
              <a:t>On March 31, 4,000 units were on hand.</a:t>
            </a:r>
            <a:br>
              <a:rPr lang="en-US" dirty="0" smtClean="0">
                <a:solidFill>
                  <a:srgbClr val="FFFFFF"/>
                </a:solidFill>
                <a:effectLst>
                  <a:outerShdw blurRad="38100" dist="38100" dir="2700000" algn="tl">
                    <a:srgbClr val="000000"/>
                  </a:outerShdw>
                </a:effectLst>
              </a:rPr>
            </a:br>
            <a:endParaRPr lang="en-US" dirty="0" smtClean="0">
              <a:solidFill>
                <a:srgbClr val="FFFFFF"/>
              </a:solidFill>
              <a:effectLst>
                <a:outerShdw blurRad="38100" dist="38100" dir="2700000" algn="tl">
                  <a:srgbClr val="000000"/>
                </a:outerShdw>
              </a:effectLst>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wipe(up)">
                                      <p:cBhvr>
                                        <p:cTn id="7" dur="500"/>
                                        <p:tgtEl>
                                          <p:spTgt spid="57347">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animEffect transition="in" filter="wipe(up)">
                                      <p:cBhvr>
                                        <p:cTn id="11" dur="500"/>
                                        <p:tgtEl>
                                          <p:spTgt spid="57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altLang="en-US" smtClean="0"/>
              <a:t>The Production Budget</a:t>
            </a:r>
          </a:p>
        </p:txBody>
      </p:sp>
      <p:pic>
        <p:nvPicPr>
          <p:cNvPr id="21507" name="Picture 5" descr="C9IntrotoProductionBudg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8686800" cy="3981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7"/>
          <p:cNvSpPr>
            <a:spLocks noGrp="1" noChangeArrowheads="1"/>
          </p:cNvSpPr>
          <p:nvPr>
            <p:ph type="title"/>
          </p:nvPr>
        </p:nvSpPr>
        <p:spPr>
          <a:noFill/>
        </p:spPr>
        <p:txBody>
          <a:bodyPr lIns="90488" tIns="44450" rIns="90488" bIns="44450"/>
          <a:lstStyle/>
          <a:p>
            <a:pPr eaLnBrk="1" hangingPunct="1"/>
            <a:r>
              <a:rPr lang="en-US" altLang="en-US" smtClean="0"/>
              <a:t>The Production Budget</a:t>
            </a:r>
          </a:p>
        </p:txBody>
      </p:sp>
      <p:sp>
        <p:nvSpPr>
          <p:cNvPr id="22531" name="Rectangle 1028"/>
          <p:cNvSpPr>
            <a:spLocks noChangeArrowheads="1"/>
          </p:cNvSpPr>
          <p:nvPr/>
        </p:nvSpPr>
        <p:spPr bwMode="auto">
          <a:xfrm>
            <a:off x="2789238" y="2884488"/>
            <a:ext cx="1320800" cy="406400"/>
          </a:xfrm>
          <a:prstGeom prst="rect">
            <a:avLst/>
          </a:prstGeom>
          <a:noFill/>
          <a:ln w="50800">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pic>
        <p:nvPicPr>
          <p:cNvPr id="22532" name="Picture 1032" descr="C9Productio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8839200" cy="3627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066"/>
          <p:cNvGrpSpPr>
            <a:grpSpLocks/>
          </p:cNvGrpSpPr>
          <p:nvPr/>
        </p:nvGrpSpPr>
        <p:grpSpPr bwMode="auto">
          <a:xfrm>
            <a:off x="1119188" y="4100513"/>
            <a:ext cx="3833812" cy="2339975"/>
            <a:chOff x="705" y="2583"/>
            <a:chExt cx="2415" cy="1474"/>
          </a:xfrm>
        </p:grpSpPr>
        <p:sp>
          <p:nvSpPr>
            <p:cNvPr id="22537" name="Rectangle 1034"/>
            <p:cNvSpPr>
              <a:spLocks noChangeArrowheads="1"/>
            </p:cNvSpPr>
            <p:nvPr/>
          </p:nvSpPr>
          <p:spPr bwMode="auto">
            <a:xfrm>
              <a:off x="2496" y="2583"/>
              <a:ext cx="624" cy="192"/>
            </a:xfrm>
            <a:prstGeom prst="rect">
              <a:avLst/>
            </a:prstGeom>
            <a:noFill/>
            <a:ln w="28575">
              <a:solidFill>
                <a:srgbClr val="FC0128"/>
              </a:solidFill>
              <a:miter lim="800000"/>
              <a:headEnd/>
              <a:tailEnd/>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nvGrpSpPr>
            <p:cNvPr id="22538" name="Group 1065"/>
            <p:cNvGrpSpPr>
              <a:grpSpLocks/>
            </p:cNvGrpSpPr>
            <p:nvPr/>
          </p:nvGrpSpPr>
          <p:grpSpPr bwMode="auto">
            <a:xfrm>
              <a:off x="705" y="2784"/>
              <a:ext cx="1767" cy="1273"/>
              <a:chOff x="705" y="2784"/>
              <a:chExt cx="1767" cy="1273"/>
            </a:xfrm>
          </p:grpSpPr>
          <p:sp>
            <p:nvSpPr>
              <p:cNvPr id="22539" name="Line 1035"/>
              <p:cNvSpPr>
                <a:spLocks noChangeShapeType="1"/>
              </p:cNvSpPr>
              <p:nvPr/>
            </p:nvSpPr>
            <p:spPr bwMode="auto">
              <a:xfrm flipV="1">
                <a:off x="1344" y="2784"/>
                <a:ext cx="1128" cy="832"/>
              </a:xfrm>
              <a:prstGeom prst="line">
                <a:avLst/>
              </a:prstGeom>
              <a:noFill/>
              <a:ln w="254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59404" name="Rectangle 1036"/>
              <p:cNvSpPr>
                <a:spLocks noChangeArrowheads="1"/>
              </p:cNvSpPr>
              <p:nvPr/>
            </p:nvSpPr>
            <p:spPr bwMode="auto">
              <a:xfrm>
                <a:off x="705" y="3533"/>
                <a:ext cx="1533" cy="524"/>
              </a:xfrm>
              <a:prstGeom prst="rect">
                <a:avLst/>
              </a:prstGeom>
              <a:solidFill>
                <a:srgbClr val="CCECFF"/>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lgn="ctr">
                  <a:defRPr/>
                </a:pPr>
                <a:r>
                  <a:rPr lang="en-US" sz="2400" dirty="0">
                    <a:solidFill>
                      <a:srgbClr val="0000CC"/>
                    </a:solidFill>
                    <a:effectLst>
                      <a:outerShdw blurRad="38100" dist="38100" dir="2700000" algn="tl">
                        <a:srgbClr val="000000"/>
                      </a:outerShdw>
                    </a:effectLst>
                    <a:latin typeface="Arial" charset="0"/>
                  </a:rPr>
                  <a:t>March 31</a:t>
                </a:r>
              </a:p>
              <a:p>
                <a:pPr algn="ctr">
                  <a:defRPr/>
                </a:pPr>
                <a:r>
                  <a:rPr lang="en-US" sz="2400" dirty="0">
                    <a:solidFill>
                      <a:srgbClr val="0000CC"/>
                    </a:solidFill>
                    <a:effectLst>
                      <a:outerShdw blurRad="38100" dist="38100" dir="2700000" algn="tl">
                        <a:srgbClr val="000000"/>
                      </a:outerShdw>
                    </a:effectLst>
                    <a:latin typeface="Arial" charset="0"/>
                  </a:rPr>
                  <a:t>ending inventory</a:t>
                </a:r>
              </a:p>
            </p:txBody>
          </p:sp>
        </p:grpSp>
      </p:grpSp>
      <p:grpSp>
        <p:nvGrpSpPr>
          <p:cNvPr id="4" name="Group 1064"/>
          <p:cNvGrpSpPr>
            <a:grpSpLocks/>
          </p:cNvGrpSpPr>
          <p:nvPr/>
        </p:nvGrpSpPr>
        <p:grpSpPr bwMode="auto">
          <a:xfrm>
            <a:off x="4267200" y="3733800"/>
            <a:ext cx="4572000" cy="2820988"/>
            <a:chOff x="2688" y="2352"/>
            <a:chExt cx="2880" cy="1777"/>
          </a:xfrm>
        </p:grpSpPr>
        <p:sp>
          <p:nvSpPr>
            <p:cNvPr id="22535" name="Line 1030"/>
            <p:cNvSpPr>
              <a:spLocks noChangeShapeType="1"/>
            </p:cNvSpPr>
            <p:nvPr/>
          </p:nvSpPr>
          <p:spPr bwMode="auto">
            <a:xfrm flipH="1" flipV="1">
              <a:off x="3120" y="2352"/>
              <a:ext cx="1824" cy="1392"/>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2536" name="Object 1063"/>
            <p:cNvGraphicFramePr>
              <a:graphicFrameLocks noChangeAspect="1"/>
            </p:cNvGraphicFramePr>
            <p:nvPr/>
          </p:nvGraphicFramePr>
          <p:xfrm>
            <a:off x="2688" y="3264"/>
            <a:ext cx="2880" cy="865"/>
          </p:xfrm>
          <a:graphic>
            <a:graphicData uri="http://schemas.openxmlformats.org/presentationml/2006/ole">
              <mc:AlternateContent xmlns:mc="http://schemas.openxmlformats.org/markup-compatibility/2006">
                <mc:Choice xmlns:v="urn:schemas-microsoft-com:vml" Requires="v">
                  <p:oleObj spid="_x0000_s22545" name="Worksheet" r:id="rId5" imgW="2496177" imgH="749696" progId="Excel.Sheet.8">
                    <p:embed/>
                  </p:oleObj>
                </mc:Choice>
                <mc:Fallback>
                  <p:oleObj name="Worksheet" r:id="rId5" imgW="2496177" imgH="749696" progId="Excel.Sheet.8">
                    <p:embed/>
                    <p:pic>
                      <p:nvPicPr>
                        <p:cNvPr id="0" name="Object 1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8" y="3264"/>
                          <a:ext cx="2880" cy="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9"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a:noFill/>
        </p:spPr>
        <p:txBody>
          <a:bodyPr lIns="90488" tIns="44450" rIns="90488" bIns="44450"/>
          <a:lstStyle/>
          <a:p>
            <a:pPr eaLnBrk="1" hangingPunct="1"/>
            <a:r>
              <a:rPr lang="en-US" altLang="en-US" smtClean="0"/>
              <a:t>The Production Budget</a:t>
            </a:r>
          </a:p>
        </p:txBody>
      </p:sp>
      <p:pic>
        <p:nvPicPr>
          <p:cNvPr id="23555" name="Picture 7" descr="C9Productio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8" y="1447800"/>
            <a:ext cx="8915400" cy="36909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3556" name="Group 8"/>
          <p:cNvGrpSpPr>
            <a:grpSpLocks/>
          </p:cNvGrpSpPr>
          <p:nvPr/>
        </p:nvGrpSpPr>
        <p:grpSpPr bwMode="auto">
          <a:xfrm>
            <a:off x="3990975" y="3657600"/>
            <a:ext cx="2152650" cy="852488"/>
            <a:chOff x="2514" y="2304"/>
            <a:chExt cx="1356" cy="537"/>
          </a:xfrm>
        </p:grpSpPr>
        <p:sp>
          <p:nvSpPr>
            <p:cNvPr id="23557" name="Line 5"/>
            <p:cNvSpPr>
              <a:spLocks noChangeShapeType="1"/>
            </p:cNvSpPr>
            <p:nvPr/>
          </p:nvSpPr>
          <p:spPr bwMode="auto">
            <a:xfrm>
              <a:off x="3075" y="2456"/>
              <a:ext cx="285" cy="232"/>
            </a:xfrm>
            <a:prstGeom prst="line">
              <a:avLst/>
            </a:prstGeom>
            <a:noFill/>
            <a:ln w="38100">
              <a:solidFill>
                <a:srgbClr val="FC012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3558" name="Rectangle 6"/>
            <p:cNvSpPr>
              <a:spLocks noChangeArrowheads="1"/>
            </p:cNvSpPr>
            <p:nvPr/>
          </p:nvSpPr>
          <p:spPr bwMode="auto">
            <a:xfrm>
              <a:off x="3339" y="2697"/>
              <a:ext cx="531" cy="144"/>
            </a:xfrm>
            <a:prstGeom prst="rect">
              <a:avLst/>
            </a:prstGeom>
            <a:noFill/>
            <a:ln w="38100">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23559" name="Rectangle 4"/>
            <p:cNvSpPr>
              <a:spLocks noChangeArrowheads="1"/>
            </p:cNvSpPr>
            <p:nvPr/>
          </p:nvSpPr>
          <p:spPr bwMode="auto">
            <a:xfrm>
              <a:off x="2514" y="2304"/>
              <a:ext cx="555" cy="144"/>
            </a:xfrm>
            <a:prstGeom prst="rect">
              <a:avLst/>
            </a:prstGeom>
            <a:noFill/>
            <a:ln w="38100">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title"/>
          </p:nvPr>
        </p:nvSpPr>
        <p:spPr>
          <a:noFill/>
        </p:spPr>
        <p:txBody>
          <a:bodyPr lIns="90488" tIns="44450" rIns="90488" bIns="44450"/>
          <a:lstStyle/>
          <a:p>
            <a:pPr eaLnBrk="1" hangingPunct="1"/>
            <a:r>
              <a:rPr lang="en-US" altLang="en-US" smtClean="0"/>
              <a:t>The Production Budget</a:t>
            </a:r>
          </a:p>
        </p:txBody>
      </p:sp>
      <p:pic>
        <p:nvPicPr>
          <p:cNvPr id="24579" name="Picture 11" descr="C9Production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9144000" cy="3721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4"/>
          <p:cNvGrpSpPr>
            <a:grpSpLocks/>
          </p:cNvGrpSpPr>
          <p:nvPr/>
        </p:nvGrpSpPr>
        <p:grpSpPr bwMode="auto">
          <a:xfrm>
            <a:off x="4572000" y="4191000"/>
            <a:ext cx="3962400" cy="109538"/>
            <a:chOff x="2208" y="2468"/>
            <a:chExt cx="3072" cy="228"/>
          </a:xfrm>
        </p:grpSpPr>
        <p:sp>
          <p:nvSpPr>
            <p:cNvPr id="24585" name="Line 5"/>
            <p:cNvSpPr>
              <a:spLocks noChangeShapeType="1"/>
            </p:cNvSpPr>
            <p:nvPr/>
          </p:nvSpPr>
          <p:spPr bwMode="auto">
            <a:xfrm>
              <a:off x="2208" y="2472"/>
              <a:ext cx="0" cy="224"/>
            </a:xfrm>
            <a:prstGeom prst="line">
              <a:avLst/>
            </a:prstGeom>
            <a:noFill/>
            <a:ln w="38100">
              <a:solidFill>
                <a:srgbClr val="FC012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586" name="Line 6"/>
            <p:cNvSpPr>
              <a:spLocks noChangeShapeType="1"/>
            </p:cNvSpPr>
            <p:nvPr/>
          </p:nvSpPr>
          <p:spPr bwMode="auto">
            <a:xfrm>
              <a:off x="2208" y="2476"/>
              <a:ext cx="307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587" name="Line 7"/>
            <p:cNvSpPr>
              <a:spLocks noChangeShapeType="1"/>
            </p:cNvSpPr>
            <p:nvPr/>
          </p:nvSpPr>
          <p:spPr bwMode="auto">
            <a:xfrm>
              <a:off x="5272" y="2468"/>
              <a:ext cx="0" cy="19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69640" name="Line 8"/>
          <p:cNvSpPr>
            <a:spLocks noChangeShapeType="1"/>
          </p:cNvSpPr>
          <p:nvPr/>
        </p:nvSpPr>
        <p:spPr bwMode="auto">
          <a:xfrm>
            <a:off x="7467600" y="3733800"/>
            <a:ext cx="685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24582" name="Group 15"/>
          <p:cNvGrpSpPr>
            <a:grpSpLocks/>
          </p:cNvGrpSpPr>
          <p:nvPr/>
        </p:nvGrpSpPr>
        <p:grpSpPr bwMode="auto">
          <a:xfrm>
            <a:off x="3276600" y="3733800"/>
            <a:ext cx="4038600" cy="2600325"/>
            <a:chOff x="2064" y="2352"/>
            <a:chExt cx="2544" cy="1638"/>
          </a:xfrm>
        </p:grpSpPr>
        <p:sp>
          <p:nvSpPr>
            <p:cNvPr id="24583" name="Line 13"/>
            <p:cNvSpPr>
              <a:spLocks noChangeShapeType="1"/>
            </p:cNvSpPr>
            <p:nvPr/>
          </p:nvSpPr>
          <p:spPr bwMode="auto">
            <a:xfrm flipV="1">
              <a:off x="3360" y="2352"/>
              <a:ext cx="912" cy="1488"/>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69646" name="Text Box 14"/>
            <p:cNvSpPr txBox="1">
              <a:spLocks noChangeArrowheads="1"/>
            </p:cNvSpPr>
            <p:nvPr/>
          </p:nvSpPr>
          <p:spPr bwMode="auto">
            <a:xfrm>
              <a:off x="2064" y="3696"/>
              <a:ext cx="2544" cy="294"/>
            </a:xfrm>
            <a:prstGeom prst="rect">
              <a:avLst/>
            </a:prstGeom>
            <a:solidFill>
              <a:srgbClr val="006600"/>
            </a:solidFill>
            <a:ln w="9525">
              <a:solidFill>
                <a:srgbClr val="000000"/>
              </a:solidFill>
              <a:miter lim="800000"/>
              <a:headEnd/>
              <a:tailEnd/>
            </a:ln>
            <a:effectLst>
              <a:outerShdw dist="35921" dir="2700000" algn="ctr" rotWithShape="0">
                <a:srgbClr val="000000"/>
              </a:outerShdw>
            </a:effectLst>
          </p:spPr>
          <p:txBody>
            <a:bodyPr>
              <a:spAutoFit/>
            </a:bodyPr>
            <a:lstStyle/>
            <a:p>
              <a:pPr algn="ctr">
                <a:spcBef>
                  <a:spcPct val="50000"/>
                </a:spcBef>
                <a:defRPr/>
              </a:pPr>
              <a:r>
                <a:rPr lang="en-US" sz="2400" dirty="0">
                  <a:solidFill>
                    <a:srgbClr val="FFFFFF"/>
                  </a:solidFill>
                  <a:effectLst>
                    <a:outerShdw blurRad="38100" dist="38100" dir="2700000" algn="tl">
                      <a:srgbClr val="000000"/>
                    </a:outerShdw>
                  </a:effectLst>
                  <a:latin typeface="Arial" charset="0"/>
                </a:rPr>
                <a:t>Assumed ending inventory.</a:t>
              </a:r>
              <a:endParaRPr lang="en-US" dirty="0">
                <a:solidFill>
                  <a:srgbClr val="FFFFFF"/>
                </a:solidFill>
                <a:effectLst>
                  <a:outerShdw blurRad="38100" dist="38100" dir="2700000" algn="tl">
                    <a:srgbClr val="000000"/>
                  </a:outerShdw>
                </a:effectLst>
                <a:latin typeface="Times New Roman" charset="0"/>
              </a:endParaRPr>
            </a:p>
          </p:txBody>
        </p:sp>
      </p:gr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640"/>
                                        </p:tgtEl>
                                        <p:attrNameLst>
                                          <p:attrName>style.visibility</p:attrName>
                                        </p:attrNameLst>
                                      </p:cBhvr>
                                      <p:to>
                                        <p:strVal val="visible"/>
                                      </p:to>
                                    </p:set>
                                    <p:animEffect transition="in" filter="wipe(left)">
                                      <p:cBhvr>
                                        <p:cTn id="7" dur="500"/>
                                        <p:tgtEl>
                                          <p:spTgt spid="696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p:spPr>
        <p:txBody>
          <a:bodyPr lIns="90488" tIns="44450" rIns="90488" bIns="44450"/>
          <a:lstStyle/>
          <a:p>
            <a:pPr eaLnBrk="1" hangingPunct="1"/>
            <a:r>
              <a:rPr lang="en-US" altLang="en-US" smtClean="0"/>
              <a:t>The Direct Materials Budget</a:t>
            </a:r>
          </a:p>
        </p:txBody>
      </p:sp>
      <p:sp>
        <p:nvSpPr>
          <p:cNvPr id="71683" name="Rectangle 3"/>
          <p:cNvSpPr>
            <a:spLocks noGrp="1" noChangeArrowheads="1"/>
          </p:cNvSpPr>
          <p:nvPr>
            <p:ph type="body" idx="1"/>
          </p:nvPr>
        </p:nvSpPr>
        <p:spPr>
          <a:xfrm>
            <a:off x="381000" y="1447800"/>
            <a:ext cx="8305800" cy="4953000"/>
          </a:xfrm>
          <a:solidFill>
            <a:schemeClr val="tx2"/>
          </a:solidFill>
          <a:ln w="12700">
            <a:solidFill>
              <a:schemeClr val="tx2"/>
            </a:solidFill>
          </a:ln>
          <a:effectLst>
            <a:outerShdw dist="71842" dir="2700000" algn="ctr" rotWithShape="0">
              <a:srgbClr val="000000"/>
            </a:outerShdw>
          </a:effectLst>
        </p:spPr>
        <p:txBody>
          <a:bodyPr lIns="90488" tIns="44450" rIns="90488" bIns="44450"/>
          <a:lstStyle/>
          <a:p>
            <a:pPr eaLnBrk="1" hangingPunct="1">
              <a:lnSpc>
                <a:spcPct val="95000"/>
              </a:lnSpc>
              <a:spcBef>
                <a:spcPct val="40000"/>
              </a:spcBef>
              <a:buClr>
                <a:srgbClr val="FFFF00"/>
              </a:buClr>
              <a:defRPr/>
            </a:pPr>
            <a:r>
              <a:rPr lang="en-US" sz="3200" dirty="0" smtClean="0">
                <a:solidFill>
                  <a:srgbClr val="FFFFFF"/>
                </a:solidFill>
                <a:effectLst>
                  <a:outerShdw blurRad="38100" dist="38100" dir="2700000" algn="tl">
                    <a:srgbClr val="000000"/>
                  </a:outerShdw>
                </a:effectLst>
              </a:rPr>
              <a:t>At Royal Company, </a:t>
            </a:r>
            <a:r>
              <a:rPr lang="en-US" sz="3200" i="1" dirty="0" smtClean="0">
                <a:solidFill>
                  <a:srgbClr val="FFFF00"/>
                </a:solidFill>
                <a:effectLst>
                  <a:outerShdw blurRad="38100" dist="38100" dir="2700000" algn="tl">
                    <a:srgbClr val="000000"/>
                  </a:outerShdw>
                </a:effectLst>
              </a:rPr>
              <a:t>five pounds</a:t>
            </a:r>
            <a:r>
              <a:rPr lang="en-US" sz="3200" dirty="0" smtClean="0">
                <a:solidFill>
                  <a:srgbClr val="FFFFFF"/>
                </a:solidFill>
                <a:effectLst>
                  <a:outerShdw blurRad="38100" dist="38100" dir="2700000" algn="tl">
                    <a:srgbClr val="000000"/>
                  </a:outerShdw>
                </a:effectLst>
              </a:rPr>
              <a:t> of material are required per unit of product.</a:t>
            </a:r>
          </a:p>
          <a:p>
            <a:pPr eaLnBrk="1" hangingPunct="1">
              <a:lnSpc>
                <a:spcPct val="95000"/>
              </a:lnSpc>
              <a:spcBef>
                <a:spcPct val="40000"/>
              </a:spcBef>
              <a:buClr>
                <a:srgbClr val="FFFF00"/>
              </a:buClr>
              <a:defRPr/>
            </a:pPr>
            <a:r>
              <a:rPr lang="en-US" sz="3200" dirty="0" smtClean="0">
                <a:solidFill>
                  <a:srgbClr val="FFFFFF"/>
                </a:solidFill>
                <a:effectLst>
                  <a:outerShdw blurRad="38100" dist="38100" dir="2700000" algn="tl">
                    <a:srgbClr val="000000"/>
                  </a:outerShdw>
                </a:effectLst>
              </a:rPr>
              <a:t>Management wants materials on hand at the end of each month equal to </a:t>
            </a:r>
            <a:r>
              <a:rPr lang="en-US" sz="3200" i="1" dirty="0" smtClean="0">
                <a:solidFill>
                  <a:srgbClr val="FFFF00"/>
                </a:solidFill>
                <a:effectLst>
                  <a:outerShdw blurRad="38100" dist="38100" dir="2700000" algn="tl">
                    <a:srgbClr val="000000"/>
                  </a:outerShdw>
                </a:effectLst>
              </a:rPr>
              <a:t>10%</a:t>
            </a:r>
            <a:r>
              <a:rPr lang="en-US" sz="3200" dirty="0" smtClean="0">
                <a:solidFill>
                  <a:srgbClr val="FFFFFF"/>
                </a:solidFill>
                <a:effectLst>
                  <a:outerShdw blurRad="38100" dist="38100" dir="2700000" algn="tl">
                    <a:srgbClr val="000000"/>
                  </a:outerShdw>
                </a:effectLst>
              </a:rPr>
              <a:t> of the following month’s production.</a:t>
            </a:r>
          </a:p>
          <a:p>
            <a:pPr eaLnBrk="1" hangingPunct="1">
              <a:lnSpc>
                <a:spcPct val="95000"/>
              </a:lnSpc>
              <a:spcBef>
                <a:spcPct val="40000"/>
              </a:spcBef>
              <a:buClr>
                <a:srgbClr val="FFFF00"/>
              </a:buClr>
              <a:defRPr/>
            </a:pPr>
            <a:r>
              <a:rPr lang="en-US" sz="3200" dirty="0" smtClean="0">
                <a:solidFill>
                  <a:srgbClr val="FFFFFF"/>
                </a:solidFill>
                <a:effectLst>
                  <a:outerShdw blurRad="38100" dist="38100" dir="2700000" algn="tl">
                    <a:srgbClr val="000000"/>
                  </a:outerShdw>
                </a:effectLst>
              </a:rPr>
              <a:t>On March 31, 13,000 pounds of material are on hand.  Material cost is </a:t>
            </a:r>
            <a:r>
              <a:rPr lang="en-US" sz="3200" i="1" dirty="0" smtClean="0">
                <a:solidFill>
                  <a:srgbClr val="FFFF00"/>
                </a:solidFill>
                <a:effectLst>
                  <a:outerShdw blurRad="38100" dist="38100" dir="2700000" algn="tl">
                    <a:srgbClr val="000000"/>
                  </a:outerShdw>
                </a:effectLst>
              </a:rPr>
              <a:t>$0.40</a:t>
            </a:r>
            <a:r>
              <a:rPr lang="en-US" sz="3200" dirty="0" smtClean="0">
                <a:solidFill>
                  <a:srgbClr val="FFFFFF"/>
                </a:solidFill>
                <a:effectLst>
                  <a:outerShdw blurRad="38100" dist="38100" dir="2700000" algn="tl">
                    <a:srgbClr val="000000"/>
                  </a:outerShdw>
                </a:effectLst>
              </a:rPr>
              <a:t> per pound.</a:t>
            </a:r>
            <a:br>
              <a:rPr lang="en-US" sz="3200" dirty="0" smtClean="0">
                <a:solidFill>
                  <a:srgbClr val="FFFFFF"/>
                </a:solidFill>
                <a:effectLst>
                  <a:outerShdw blurRad="38100" dist="38100" dir="2700000" algn="tl">
                    <a:srgbClr val="000000"/>
                  </a:outerShdw>
                </a:effectLst>
              </a:rPr>
            </a:br>
            <a:r>
              <a:rPr lang="en-US" sz="3400" dirty="0" smtClean="0">
                <a:solidFill>
                  <a:srgbClr val="FFFFFF"/>
                </a:solidFill>
                <a:effectLst>
                  <a:outerShdw blurRad="38100" dist="38100" dir="2700000" algn="tl">
                    <a:srgbClr val="000000"/>
                  </a:outerShdw>
                </a:effectLst>
              </a:rPr>
              <a:t>  </a:t>
            </a:r>
            <a:r>
              <a:rPr lang="en-US" dirty="0" smtClean="0">
                <a:solidFill>
                  <a:srgbClr val="FFFF00"/>
                </a:solidFill>
                <a:effectLst>
                  <a:outerShdw blurRad="38100" dist="38100" dir="2700000" algn="tl">
                    <a:srgbClr val="000000"/>
                  </a:outerShdw>
                </a:effectLst>
              </a:rPr>
              <a:t>Let’s prepare the direct materials budget.</a:t>
            </a:r>
          </a:p>
        </p:txBody>
      </p:sp>
    </p:spTree>
  </p:cSld>
  <p:clrMapOvr>
    <a:masterClrMapping/>
  </p:clrMapOvr>
  <p:transition>
    <p:strips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title"/>
          </p:nvPr>
        </p:nvSpPr>
        <p:spPr>
          <a:noFill/>
        </p:spPr>
        <p:txBody>
          <a:bodyPr lIns="90488" tIns="44450" rIns="90488" bIns="44450"/>
          <a:lstStyle/>
          <a:p>
            <a:pPr eaLnBrk="1" hangingPunct="1"/>
            <a:r>
              <a:rPr lang="en-US" altLang="en-US" smtClean="0"/>
              <a:t>The Direct Materials Budget</a:t>
            </a:r>
          </a:p>
        </p:txBody>
      </p:sp>
      <p:pic>
        <p:nvPicPr>
          <p:cNvPr id="26627" name="Picture 7" descr="C9DirectMa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8610600" cy="383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28" name="Rectangle 9"/>
          <p:cNvSpPr>
            <a:spLocks noChangeArrowheads="1"/>
          </p:cNvSpPr>
          <p:nvPr/>
        </p:nvSpPr>
        <p:spPr bwMode="auto">
          <a:xfrm>
            <a:off x="4114800" y="3657600"/>
            <a:ext cx="44958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26629" name="Rectangle 12"/>
          <p:cNvSpPr>
            <a:spLocks noChangeArrowheads="1"/>
          </p:cNvSpPr>
          <p:nvPr/>
        </p:nvSpPr>
        <p:spPr bwMode="auto">
          <a:xfrm>
            <a:off x="4267200" y="3352800"/>
            <a:ext cx="44958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nvGrpSpPr>
          <p:cNvPr id="26630" name="Group 8"/>
          <p:cNvGrpSpPr>
            <a:grpSpLocks/>
          </p:cNvGrpSpPr>
          <p:nvPr/>
        </p:nvGrpSpPr>
        <p:grpSpPr bwMode="auto">
          <a:xfrm>
            <a:off x="533400" y="3138488"/>
            <a:ext cx="8077200" cy="2814637"/>
            <a:chOff x="336" y="1977"/>
            <a:chExt cx="5088" cy="1773"/>
          </a:xfrm>
        </p:grpSpPr>
        <p:sp>
          <p:nvSpPr>
            <p:cNvPr id="73734" name="Rectangle 6"/>
            <p:cNvSpPr>
              <a:spLocks noChangeArrowheads="1"/>
            </p:cNvSpPr>
            <p:nvPr/>
          </p:nvSpPr>
          <p:spPr bwMode="auto">
            <a:xfrm>
              <a:off x="336" y="3456"/>
              <a:ext cx="2256" cy="294"/>
            </a:xfrm>
            <a:prstGeom prst="rect">
              <a:avLst/>
            </a:prstGeom>
            <a:solidFill>
              <a:schemeClr val="tx2"/>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400" dirty="0">
                  <a:solidFill>
                    <a:srgbClr val="FFFFFF"/>
                  </a:solidFill>
                  <a:effectLst>
                    <a:outerShdw blurRad="38100" dist="38100" dir="2700000" algn="tl">
                      <a:srgbClr val="000000"/>
                    </a:outerShdw>
                  </a:effectLst>
                  <a:latin typeface="Arial" charset="0"/>
                </a:rPr>
                <a:t>From production budget</a:t>
              </a:r>
            </a:p>
          </p:txBody>
        </p:sp>
        <p:sp>
          <p:nvSpPr>
            <p:cNvPr id="26632" name="Line 5"/>
            <p:cNvSpPr>
              <a:spLocks noChangeShapeType="1"/>
            </p:cNvSpPr>
            <p:nvPr/>
          </p:nvSpPr>
          <p:spPr bwMode="auto">
            <a:xfrm flipV="1">
              <a:off x="2016" y="2112"/>
              <a:ext cx="572" cy="1344"/>
            </a:xfrm>
            <a:prstGeom prst="line">
              <a:avLst/>
            </a:prstGeom>
            <a:noFill/>
            <a:ln w="28575">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26633" name="Rectangle 4"/>
            <p:cNvSpPr>
              <a:spLocks noChangeArrowheads="1"/>
            </p:cNvSpPr>
            <p:nvPr/>
          </p:nvSpPr>
          <p:spPr bwMode="auto">
            <a:xfrm>
              <a:off x="2576" y="1977"/>
              <a:ext cx="2848" cy="144"/>
            </a:xfrm>
            <a:prstGeom prst="rect">
              <a:avLst/>
            </a:prstGeom>
            <a:noFill/>
            <a:ln w="50800">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spTree>
  </p:cSld>
  <p:clrMapOvr>
    <a:masterClrMapping/>
  </p:clrMapOvr>
  <p:transition>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p:spPr>
        <p:txBody>
          <a:bodyPr lIns="90488" tIns="44450" rIns="90488" bIns="44450"/>
          <a:lstStyle/>
          <a:p>
            <a:pPr eaLnBrk="1" hangingPunct="1"/>
            <a:r>
              <a:rPr lang="en-US" altLang="en-US" smtClean="0"/>
              <a:t>The Direct Materials Budget</a:t>
            </a:r>
          </a:p>
        </p:txBody>
      </p:sp>
      <p:pic>
        <p:nvPicPr>
          <p:cNvPr id="27651" name="Picture 3" descr="C9DirectMa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8610600" cy="383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a:noFill/>
        </p:spPr>
        <p:txBody>
          <a:bodyPr lIns="90488" tIns="44450" rIns="90488" bIns="44450"/>
          <a:lstStyle/>
          <a:p>
            <a:pPr eaLnBrk="1" hangingPunct="1"/>
            <a:r>
              <a:rPr lang="en-US" altLang="en-US" smtClean="0"/>
              <a:t>The Direct Materials Budget</a:t>
            </a:r>
          </a:p>
        </p:txBody>
      </p:sp>
      <p:sp>
        <p:nvSpPr>
          <p:cNvPr id="28675" name="Rectangle 4"/>
          <p:cNvSpPr>
            <a:spLocks noChangeArrowheads="1"/>
          </p:cNvSpPr>
          <p:nvPr/>
        </p:nvSpPr>
        <p:spPr bwMode="auto">
          <a:xfrm>
            <a:off x="3006725" y="4127500"/>
            <a:ext cx="1244600" cy="330200"/>
          </a:xfrm>
          <a:prstGeom prst="rect">
            <a:avLst/>
          </a:prstGeom>
          <a:noFill/>
          <a:ln w="50800">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pic>
        <p:nvPicPr>
          <p:cNvPr id="28676" name="Picture 7" descr="C9DirectMat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8686800" cy="3863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881" name="Rectangle 9"/>
          <p:cNvSpPr>
            <a:spLocks noChangeArrowheads="1"/>
          </p:cNvSpPr>
          <p:nvPr/>
        </p:nvSpPr>
        <p:spPr bwMode="auto">
          <a:xfrm>
            <a:off x="4191000" y="5410200"/>
            <a:ext cx="4572000" cy="914400"/>
          </a:xfrm>
          <a:prstGeom prst="rect">
            <a:avLst/>
          </a:prstGeom>
          <a:solidFill>
            <a:schemeClr val="accent1"/>
          </a:solidFill>
          <a:ln w="9525">
            <a:solidFill>
              <a:schemeClr val="tx1"/>
            </a:solidFill>
            <a:miter lim="800000"/>
            <a:headEnd/>
            <a:tailEnd/>
          </a:ln>
          <a:effectLst/>
        </p:spPr>
        <p:txBody>
          <a:bodyPr wrap="none" anchor="ctr"/>
          <a:lstStyle/>
          <a:p>
            <a:pPr algn="ctr">
              <a:defRPr/>
            </a:pPr>
            <a:r>
              <a:rPr lang="en-US" sz="2600" dirty="0">
                <a:solidFill>
                  <a:srgbClr val="FFFFFF"/>
                </a:solidFill>
                <a:effectLst>
                  <a:outerShdw blurRad="38100" dist="38100" dir="2700000" algn="tl">
                    <a:srgbClr val="000000"/>
                  </a:outerShdw>
                </a:effectLst>
                <a:latin typeface="Arial" charset="0"/>
              </a:rPr>
              <a:t>Calculate the materials to</a:t>
            </a:r>
            <a:br>
              <a:rPr lang="en-US" sz="2600" dirty="0">
                <a:solidFill>
                  <a:srgbClr val="FFFFFF"/>
                </a:solidFill>
                <a:effectLst>
                  <a:outerShdw blurRad="38100" dist="38100" dir="2700000" algn="tl">
                    <a:srgbClr val="000000"/>
                  </a:outerShdw>
                </a:effectLst>
                <a:latin typeface="Arial" charset="0"/>
              </a:rPr>
            </a:br>
            <a:r>
              <a:rPr lang="en-US" sz="2600" dirty="0">
                <a:solidFill>
                  <a:srgbClr val="FFFFFF"/>
                </a:solidFill>
                <a:effectLst>
                  <a:outerShdw blurRad="38100" dist="38100" dir="2700000" algn="tl">
                    <a:srgbClr val="000000"/>
                  </a:outerShdw>
                </a:effectLst>
                <a:latin typeface="Arial" charset="0"/>
              </a:rPr>
              <a:t>by purchased in May.</a:t>
            </a:r>
          </a:p>
        </p:txBody>
      </p:sp>
      <p:grpSp>
        <p:nvGrpSpPr>
          <p:cNvPr id="2" name="Group 12"/>
          <p:cNvGrpSpPr>
            <a:grpSpLocks/>
          </p:cNvGrpSpPr>
          <p:nvPr/>
        </p:nvGrpSpPr>
        <p:grpSpPr bwMode="auto">
          <a:xfrm>
            <a:off x="4876800" y="4211638"/>
            <a:ext cx="3733800" cy="436562"/>
            <a:chOff x="3072" y="2653"/>
            <a:chExt cx="2352" cy="275"/>
          </a:xfrm>
        </p:grpSpPr>
        <p:sp>
          <p:nvSpPr>
            <p:cNvPr id="79878" name="Rectangle 6"/>
            <p:cNvSpPr>
              <a:spLocks noChangeArrowheads="1"/>
            </p:cNvSpPr>
            <p:nvPr/>
          </p:nvSpPr>
          <p:spPr bwMode="auto">
            <a:xfrm>
              <a:off x="3648" y="2653"/>
              <a:ext cx="1776" cy="275"/>
            </a:xfrm>
            <a:prstGeom prst="rect">
              <a:avLst/>
            </a:prstGeom>
            <a:solidFill>
              <a:srgbClr val="663300"/>
            </a:solidFill>
            <a:ln w="12700">
              <a:solidFill>
                <a:schemeClr val="tx1"/>
              </a:solid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2200" dirty="0">
                  <a:solidFill>
                    <a:srgbClr val="FFFF00"/>
                  </a:solidFill>
                  <a:effectLst>
                    <a:outerShdw blurRad="38100" dist="38100" dir="2700000" algn="tl">
                      <a:srgbClr val="000000"/>
                    </a:outerShdw>
                  </a:effectLst>
                  <a:latin typeface="Arial" charset="0"/>
                </a:rPr>
                <a:t>March 31 inventory</a:t>
              </a:r>
            </a:p>
          </p:txBody>
        </p:sp>
        <p:sp>
          <p:nvSpPr>
            <p:cNvPr id="28687" name="Line 11"/>
            <p:cNvSpPr>
              <a:spLocks noChangeShapeType="1"/>
            </p:cNvSpPr>
            <p:nvPr/>
          </p:nvSpPr>
          <p:spPr bwMode="auto">
            <a:xfrm flipH="1">
              <a:off x="3072" y="2784"/>
              <a:ext cx="576" cy="48"/>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grpSp>
      <p:grpSp>
        <p:nvGrpSpPr>
          <p:cNvPr id="3" name="Group 16"/>
          <p:cNvGrpSpPr>
            <a:grpSpLocks/>
          </p:cNvGrpSpPr>
          <p:nvPr/>
        </p:nvGrpSpPr>
        <p:grpSpPr bwMode="auto">
          <a:xfrm>
            <a:off x="3962400" y="3632200"/>
            <a:ext cx="2133600" cy="533400"/>
            <a:chOff x="2496" y="2288"/>
            <a:chExt cx="1344" cy="336"/>
          </a:xfrm>
        </p:grpSpPr>
        <p:sp>
          <p:nvSpPr>
            <p:cNvPr id="28683" name="Rectangle 14"/>
            <p:cNvSpPr>
              <a:spLocks noChangeArrowheads="1"/>
            </p:cNvSpPr>
            <p:nvPr/>
          </p:nvSpPr>
          <p:spPr bwMode="auto">
            <a:xfrm>
              <a:off x="2496" y="2448"/>
              <a:ext cx="576" cy="176"/>
            </a:xfrm>
            <a:prstGeom prst="rect">
              <a:avLst/>
            </a:prstGeom>
            <a:noFill/>
            <a:ln w="38100">
              <a:solidFill>
                <a:srgbClr val="FF0000"/>
              </a:solidFill>
              <a:miter lim="800000"/>
              <a:headEnd/>
              <a:tailEnd/>
            </a:ln>
            <a:effectLst>
              <a:outerShdw dist="28398" dir="1593903"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28684" name="Line 15"/>
            <p:cNvSpPr>
              <a:spLocks noChangeShapeType="1"/>
            </p:cNvSpPr>
            <p:nvPr/>
          </p:nvSpPr>
          <p:spPr bwMode="auto">
            <a:xfrm flipH="1">
              <a:off x="3120" y="2400"/>
              <a:ext cx="144" cy="96"/>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28685" name="Rectangle 13"/>
            <p:cNvSpPr>
              <a:spLocks noChangeArrowheads="1"/>
            </p:cNvSpPr>
            <p:nvPr/>
          </p:nvSpPr>
          <p:spPr bwMode="auto">
            <a:xfrm>
              <a:off x="3264" y="2288"/>
              <a:ext cx="576" cy="192"/>
            </a:xfrm>
            <a:prstGeom prst="rect">
              <a:avLst/>
            </a:prstGeom>
            <a:noFill/>
            <a:ln w="38100">
              <a:solidFill>
                <a:srgbClr val="FF0000"/>
              </a:solidFill>
              <a:miter lim="800000"/>
              <a:headEnd/>
              <a:tailEnd/>
            </a:ln>
            <a:effectLst>
              <a:outerShdw dist="28398" dir="1593903"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grpSp>
        <p:nvGrpSpPr>
          <p:cNvPr id="4" name="Group 19"/>
          <p:cNvGrpSpPr>
            <a:grpSpLocks/>
          </p:cNvGrpSpPr>
          <p:nvPr/>
        </p:nvGrpSpPr>
        <p:grpSpPr bwMode="auto">
          <a:xfrm>
            <a:off x="457200" y="4114800"/>
            <a:ext cx="3505200" cy="2066925"/>
            <a:chOff x="288" y="2592"/>
            <a:chExt cx="2208" cy="1302"/>
          </a:xfrm>
        </p:grpSpPr>
        <p:sp>
          <p:nvSpPr>
            <p:cNvPr id="28681" name="Line 18"/>
            <p:cNvSpPr>
              <a:spLocks noChangeShapeType="1"/>
            </p:cNvSpPr>
            <p:nvPr/>
          </p:nvSpPr>
          <p:spPr bwMode="auto">
            <a:xfrm flipV="1">
              <a:off x="1248" y="2592"/>
              <a:ext cx="1248" cy="86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28682" name="Text Box 17"/>
            <p:cNvSpPr txBox="1">
              <a:spLocks noChangeArrowheads="1"/>
            </p:cNvSpPr>
            <p:nvPr/>
          </p:nvSpPr>
          <p:spPr bwMode="auto">
            <a:xfrm>
              <a:off x="288" y="3408"/>
              <a:ext cx="2064" cy="486"/>
            </a:xfrm>
            <a:prstGeom prst="rect">
              <a:avLst/>
            </a:prstGeom>
            <a:solidFill>
              <a:srgbClr val="800080"/>
            </a:solidFill>
            <a:ln w="9525">
              <a:solidFill>
                <a:schemeClr val="tx1"/>
              </a:solidFill>
              <a:miter lim="800000"/>
              <a:headEnd/>
              <a:tailEnd/>
            </a:ln>
            <a:effectLst>
              <a:outerShdw dist="35921" dir="2700000" algn="ctr" rotWithShape="0">
                <a:schemeClr val="bg2"/>
              </a:outerShdw>
            </a:effec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spcBef>
                  <a:spcPct val="50000"/>
                </a:spcBef>
              </a:pPr>
              <a:r>
                <a:rPr lang="en-US" altLang="en-US" sz="2200">
                  <a:solidFill>
                    <a:srgbClr val="FFFFFF"/>
                  </a:solidFill>
                </a:rPr>
                <a:t>10% of following months production needs.</a:t>
              </a:r>
            </a:p>
          </p:txBody>
        </p:sp>
      </p:gr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nodeType="afterGroup">
                            <p:stCondLst>
                              <p:cond delay="500"/>
                            </p:stCondLst>
                            <p:childTnLst>
                              <p:par>
                                <p:cTn id="9" presetID="18" presetClass="entr" presetSubtype="3"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upRight)">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par>
                          <p:cTn id="17" fill="hold" nodeType="afterGroup">
                            <p:stCondLst>
                              <p:cond delay="500"/>
                            </p:stCondLst>
                            <p:childTnLst>
                              <p:par>
                                <p:cTn id="18" presetID="12" presetClass="entr" presetSubtype="4" fill="hold" grpId="0" nodeType="afterEffect">
                                  <p:stCondLst>
                                    <p:cond delay="0"/>
                                  </p:stCondLst>
                                  <p:childTnLst>
                                    <p:set>
                                      <p:cBhvr>
                                        <p:cTn id="19" dur="1" fill="hold">
                                          <p:stCondLst>
                                            <p:cond delay="0"/>
                                          </p:stCondLst>
                                        </p:cTn>
                                        <p:tgtEl>
                                          <p:spTgt spid="79881"/>
                                        </p:tgtEl>
                                        <p:attrNameLst>
                                          <p:attrName>style.visibility</p:attrName>
                                        </p:attrNameLst>
                                      </p:cBhvr>
                                      <p:to>
                                        <p:strVal val="visible"/>
                                      </p:to>
                                    </p:set>
                                    <p:animEffect transition="in" filter="slide(fromBottom)">
                                      <p:cBhvr>
                                        <p:cTn id="20" dur="500"/>
                                        <p:tgtEl>
                                          <p:spTgt spid="79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pPr eaLnBrk="1" hangingPunct="1"/>
            <a:r>
              <a:rPr lang="en-US" altLang="en-US" smtClean="0"/>
              <a:t>The Direct Materials Budget</a:t>
            </a:r>
          </a:p>
        </p:txBody>
      </p:sp>
      <p:pic>
        <p:nvPicPr>
          <p:cNvPr id="29699" name="Picture 5" descr="DirectMaterialsN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736725"/>
            <a:ext cx="8610600" cy="4283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9700" name="Group 9"/>
          <p:cNvGrpSpPr>
            <a:grpSpLocks/>
          </p:cNvGrpSpPr>
          <p:nvPr/>
        </p:nvGrpSpPr>
        <p:grpSpPr bwMode="auto">
          <a:xfrm>
            <a:off x="3759200" y="4705350"/>
            <a:ext cx="1993900" cy="723900"/>
            <a:chOff x="2464" y="2816"/>
            <a:chExt cx="1256" cy="456"/>
          </a:xfrm>
        </p:grpSpPr>
        <p:sp>
          <p:nvSpPr>
            <p:cNvPr id="29701" name="Rectangle 6"/>
            <p:cNvSpPr>
              <a:spLocks noChangeArrowheads="1"/>
            </p:cNvSpPr>
            <p:nvPr/>
          </p:nvSpPr>
          <p:spPr bwMode="auto">
            <a:xfrm>
              <a:off x="2464" y="2816"/>
              <a:ext cx="480" cy="144"/>
            </a:xfrm>
            <a:prstGeom prst="rect">
              <a:avLst/>
            </a:prstGeom>
            <a:noFill/>
            <a:ln w="28575">
              <a:solidFill>
                <a:srgbClr val="FF0000"/>
              </a:solidFill>
              <a:miter lim="800000"/>
              <a:headEnd/>
              <a:tailEnd/>
            </a:ln>
            <a:effectLst>
              <a:outerShdw dist="28398" dir="1593903"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29702" name="Rectangle 7"/>
            <p:cNvSpPr>
              <a:spLocks noChangeArrowheads="1"/>
            </p:cNvSpPr>
            <p:nvPr/>
          </p:nvSpPr>
          <p:spPr bwMode="auto">
            <a:xfrm>
              <a:off x="3240" y="3128"/>
              <a:ext cx="480" cy="144"/>
            </a:xfrm>
            <a:prstGeom prst="rect">
              <a:avLst/>
            </a:prstGeom>
            <a:noFill/>
            <a:ln w="28575">
              <a:solidFill>
                <a:srgbClr val="FF0000"/>
              </a:solidFill>
              <a:miter lim="800000"/>
              <a:headEnd/>
              <a:tailEnd/>
            </a:ln>
            <a:effectLst>
              <a:outerShdw dist="28398" dir="1593903"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29703" name="Line 8"/>
            <p:cNvSpPr>
              <a:spLocks noChangeShapeType="1"/>
            </p:cNvSpPr>
            <p:nvPr/>
          </p:nvSpPr>
          <p:spPr bwMode="auto">
            <a:xfrm>
              <a:off x="2976" y="2976"/>
              <a:ext cx="240" cy="14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p:spPr>
        <p:txBody>
          <a:bodyPr lIns="90488" tIns="44450" rIns="90488" bIns="44450"/>
          <a:lstStyle/>
          <a:p>
            <a:pPr eaLnBrk="1" hangingPunct="1"/>
            <a:r>
              <a:rPr lang="en-US" altLang="en-US" smtClean="0"/>
              <a:t>The Direct Materials Budget</a:t>
            </a:r>
          </a:p>
        </p:txBody>
      </p:sp>
      <p:pic>
        <p:nvPicPr>
          <p:cNvPr id="30723" name="Picture 7" descr="C9DirectMat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 y="1438275"/>
            <a:ext cx="8715375" cy="38274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0724" name="Group 8"/>
          <p:cNvGrpSpPr>
            <a:grpSpLocks/>
          </p:cNvGrpSpPr>
          <p:nvPr/>
        </p:nvGrpSpPr>
        <p:grpSpPr bwMode="auto">
          <a:xfrm>
            <a:off x="5249863" y="4105275"/>
            <a:ext cx="3817937" cy="1990725"/>
            <a:chOff x="3259" y="2496"/>
            <a:chExt cx="2405" cy="1254"/>
          </a:xfrm>
        </p:grpSpPr>
        <p:sp>
          <p:nvSpPr>
            <p:cNvPr id="86020" name="Text Box 4"/>
            <p:cNvSpPr txBox="1">
              <a:spLocks noChangeArrowheads="1"/>
            </p:cNvSpPr>
            <p:nvPr/>
          </p:nvSpPr>
          <p:spPr bwMode="auto">
            <a:xfrm>
              <a:off x="3259" y="3456"/>
              <a:ext cx="2405" cy="294"/>
            </a:xfrm>
            <a:prstGeom prst="rect">
              <a:avLst/>
            </a:prstGeom>
            <a:solidFill>
              <a:schemeClr val="accent1"/>
            </a:solidFill>
            <a:ln w="9525">
              <a:solidFill>
                <a:srgbClr val="000000"/>
              </a:solidFill>
              <a:miter lim="800000"/>
              <a:headEnd/>
              <a:tailEnd/>
            </a:ln>
            <a:effectLst>
              <a:outerShdw dist="35921" dir="2700000" algn="ctr" rotWithShape="0">
                <a:srgbClr val="000000"/>
              </a:outerShdw>
            </a:effectLst>
          </p:spPr>
          <p:txBody>
            <a:bodyPr>
              <a:spAutoFit/>
            </a:bodyPr>
            <a:lstStyle/>
            <a:p>
              <a:pPr>
                <a:defRPr/>
              </a:pPr>
              <a:r>
                <a:rPr lang="en-US" sz="2400" dirty="0">
                  <a:solidFill>
                    <a:srgbClr val="FFFF00"/>
                  </a:solidFill>
                  <a:effectLst>
                    <a:outerShdw blurRad="38100" dist="38100" dir="2700000" algn="tl">
                      <a:srgbClr val="000000"/>
                    </a:outerShdw>
                  </a:effectLst>
                  <a:latin typeface="Arial" charset="0"/>
                </a:rPr>
                <a:t>Assumed ending inventory</a:t>
              </a:r>
              <a:endParaRPr lang="en-US" dirty="0">
                <a:solidFill>
                  <a:srgbClr val="FFFF00"/>
                </a:solidFill>
                <a:effectLst>
                  <a:outerShdw blurRad="38100" dist="38100" dir="2700000" algn="tl">
                    <a:srgbClr val="000000"/>
                  </a:outerShdw>
                </a:effectLst>
                <a:latin typeface="Times New Roman" charset="0"/>
              </a:endParaRPr>
            </a:p>
          </p:txBody>
        </p:sp>
        <p:sp>
          <p:nvSpPr>
            <p:cNvPr id="30730" name="Line 5"/>
            <p:cNvSpPr>
              <a:spLocks noChangeShapeType="1"/>
            </p:cNvSpPr>
            <p:nvPr/>
          </p:nvSpPr>
          <p:spPr bwMode="auto">
            <a:xfrm flipH="1" flipV="1">
              <a:off x="4512" y="2496"/>
              <a:ext cx="288" cy="960"/>
            </a:xfrm>
            <a:prstGeom prst="line">
              <a:avLst/>
            </a:prstGeom>
            <a:noFill/>
            <a:ln w="28575">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grpSp>
      <p:grpSp>
        <p:nvGrpSpPr>
          <p:cNvPr id="30725" name="Group 9"/>
          <p:cNvGrpSpPr>
            <a:grpSpLocks/>
          </p:cNvGrpSpPr>
          <p:nvPr/>
        </p:nvGrpSpPr>
        <p:grpSpPr bwMode="auto">
          <a:xfrm>
            <a:off x="5283200" y="3937000"/>
            <a:ext cx="1993900" cy="723900"/>
            <a:chOff x="2464" y="2816"/>
            <a:chExt cx="1256" cy="456"/>
          </a:xfrm>
        </p:grpSpPr>
        <p:sp>
          <p:nvSpPr>
            <p:cNvPr id="30726" name="Rectangle 10"/>
            <p:cNvSpPr>
              <a:spLocks noChangeArrowheads="1"/>
            </p:cNvSpPr>
            <p:nvPr/>
          </p:nvSpPr>
          <p:spPr bwMode="auto">
            <a:xfrm>
              <a:off x="2464" y="2816"/>
              <a:ext cx="480" cy="144"/>
            </a:xfrm>
            <a:prstGeom prst="rect">
              <a:avLst/>
            </a:prstGeom>
            <a:noFill/>
            <a:ln w="28575">
              <a:solidFill>
                <a:srgbClr val="FF0000"/>
              </a:solidFill>
              <a:miter lim="800000"/>
              <a:headEnd/>
              <a:tailEnd/>
            </a:ln>
            <a:effectLst>
              <a:outerShdw dist="28398" dir="1593903"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30727" name="Rectangle 11"/>
            <p:cNvSpPr>
              <a:spLocks noChangeArrowheads="1"/>
            </p:cNvSpPr>
            <p:nvPr/>
          </p:nvSpPr>
          <p:spPr bwMode="auto">
            <a:xfrm>
              <a:off x="3240" y="3128"/>
              <a:ext cx="480" cy="144"/>
            </a:xfrm>
            <a:prstGeom prst="rect">
              <a:avLst/>
            </a:prstGeom>
            <a:noFill/>
            <a:ln w="28575">
              <a:solidFill>
                <a:srgbClr val="FF0000"/>
              </a:solidFill>
              <a:miter lim="800000"/>
              <a:headEnd/>
              <a:tailEnd/>
            </a:ln>
            <a:effectLst>
              <a:outerShdw dist="28398" dir="1593903"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30728" name="Line 12"/>
            <p:cNvSpPr>
              <a:spLocks noChangeShapeType="1"/>
            </p:cNvSpPr>
            <p:nvPr/>
          </p:nvSpPr>
          <p:spPr bwMode="auto">
            <a:xfrm>
              <a:off x="2976" y="2976"/>
              <a:ext cx="240" cy="14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p:spPr>
        <p:txBody>
          <a:bodyPr lIns="90488" tIns="44450" rIns="90488" bIns="44450"/>
          <a:lstStyle/>
          <a:p>
            <a:pPr eaLnBrk="1" hangingPunct="1"/>
            <a:r>
              <a:rPr lang="en-US" altLang="en-US" sz="2800" smtClean="0"/>
              <a:t>Expected Cash Disbursement for Materials</a:t>
            </a:r>
            <a:endParaRPr lang="en-US" altLang="en-US" smtClean="0"/>
          </a:p>
        </p:txBody>
      </p:sp>
      <p:sp>
        <p:nvSpPr>
          <p:cNvPr id="88067" name="Rectangle 3"/>
          <p:cNvSpPr>
            <a:spLocks noGrp="1" noChangeArrowheads="1"/>
          </p:cNvSpPr>
          <p:nvPr>
            <p:ph type="body" idx="1"/>
          </p:nvPr>
        </p:nvSpPr>
        <p:spPr>
          <a:xfrm>
            <a:off x="152400" y="1371600"/>
            <a:ext cx="8763000" cy="5105400"/>
          </a:xfrm>
          <a:solidFill>
            <a:srgbClr val="800080"/>
          </a:solidFill>
          <a:ln w="12700">
            <a:solidFill>
              <a:srgbClr val="000000"/>
            </a:solidFill>
          </a:ln>
          <a:effectLst>
            <a:outerShdw dist="71842" dir="2700000" algn="ctr" rotWithShape="0">
              <a:srgbClr val="000000"/>
            </a:outerShdw>
          </a:effectLst>
        </p:spPr>
        <p:txBody>
          <a:bodyPr lIns="90488" tIns="44450" rIns="90488" bIns="44450"/>
          <a:lstStyle/>
          <a:p>
            <a:pPr eaLnBrk="1" hangingPunct="1">
              <a:lnSpc>
                <a:spcPct val="95000"/>
              </a:lnSpc>
              <a:spcBef>
                <a:spcPct val="40000"/>
              </a:spcBef>
              <a:buClr>
                <a:srgbClr val="FFFF00"/>
              </a:buClr>
              <a:defRPr/>
            </a:pPr>
            <a:r>
              <a:rPr lang="en-US" sz="3200" dirty="0" smtClean="0">
                <a:solidFill>
                  <a:srgbClr val="FFFFFF"/>
                </a:solidFill>
                <a:effectLst>
                  <a:outerShdw blurRad="38100" dist="38100" dir="2700000" algn="tl">
                    <a:srgbClr val="000000"/>
                  </a:outerShdw>
                </a:effectLst>
              </a:rPr>
              <a:t>Royal pays </a:t>
            </a:r>
            <a:r>
              <a:rPr lang="en-US" sz="3200" i="1" dirty="0" smtClean="0">
                <a:solidFill>
                  <a:srgbClr val="FFFF00"/>
                </a:solidFill>
                <a:effectLst>
                  <a:outerShdw blurRad="38100" dist="38100" dir="2700000" algn="tl">
                    <a:srgbClr val="000000"/>
                  </a:outerShdw>
                </a:effectLst>
              </a:rPr>
              <a:t>$0.40 per pound</a:t>
            </a:r>
            <a:r>
              <a:rPr lang="en-US" sz="3200" dirty="0" smtClean="0">
                <a:solidFill>
                  <a:srgbClr val="FFFFFF"/>
                </a:solidFill>
                <a:effectLst>
                  <a:outerShdw blurRad="38100" dist="38100" dir="2700000" algn="tl">
                    <a:srgbClr val="000000"/>
                  </a:outerShdw>
                </a:effectLst>
              </a:rPr>
              <a:t> for its materials.</a:t>
            </a:r>
          </a:p>
          <a:p>
            <a:pPr eaLnBrk="1" hangingPunct="1">
              <a:lnSpc>
                <a:spcPct val="95000"/>
              </a:lnSpc>
              <a:spcBef>
                <a:spcPct val="40000"/>
              </a:spcBef>
              <a:buClr>
                <a:srgbClr val="FFFF00"/>
              </a:buClr>
              <a:defRPr/>
            </a:pPr>
            <a:r>
              <a:rPr lang="en-US" sz="3200" i="1" dirty="0" smtClean="0">
                <a:solidFill>
                  <a:srgbClr val="FFFF00"/>
                </a:solidFill>
                <a:effectLst>
                  <a:outerShdw blurRad="38100" dist="38100" dir="2700000" algn="tl">
                    <a:srgbClr val="000000"/>
                  </a:outerShdw>
                </a:effectLst>
              </a:rPr>
              <a:t>One-half </a:t>
            </a:r>
            <a:r>
              <a:rPr lang="en-US" sz="3200" dirty="0" smtClean="0">
                <a:solidFill>
                  <a:srgbClr val="FFFFFF"/>
                </a:solidFill>
                <a:effectLst>
                  <a:outerShdw blurRad="38100" dist="38100" dir="2700000" algn="tl">
                    <a:srgbClr val="000000"/>
                  </a:outerShdw>
                </a:effectLst>
              </a:rPr>
              <a:t>of a month’s purchases is paid for in the month of purchase; the other half is paid in the following month.</a:t>
            </a:r>
          </a:p>
          <a:p>
            <a:pPr eaLnBrk="1" hangingPunct="1">
              <a:lnSpc>
                <a:spcPct val="95000"/>
              </a:lnSpc>
              <a:spcBef>
                <a:spcPct val="40000"/>
              </a:spcBef>
              <a:buClr>
                <a:srgbClr val="FFFF00"/>
              </a:buClr>
              <a:defRPr/>
            </a:pPr>
            <a:r>
              <a:rPr lang="en-US" sz="3200" dirty="0" smtClean="0">
                <a:solidFill>
                  <a:srgbClr val="FFFFFF"/>
                </a:solidFill>
                <a:effectLst>
                  <a:outerShdw blurRad="38100" dist="38100" dir="2700000" algn="tl">
                    <a:srgbClr val="000000"/>
                  </a:outerShdw>
                </a:effectLst>
              </a:rPr>
              <a:t>The March 31 accounts payable balance is $12,000.</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wipe(up)">
                                      <p:cBhvr>
                                        <p:cTn id="7" dur="500"/>
                                        <p:tgtEl>
                                          <p:spTgt spid="88067">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8067">
                                            <p:txEl>
                                              <p:pRg st="1" end="1"/>
                                            </p:txEl>
                                          </p:spTgt>
                                        </p:tgtEl>
                                        <p:attrNameLst>
                                          <p:attrName>style.visibility</p:attrName>
                                        </p:attrNameLst>
                                      </p:cBhvr>
                                      <p:to>
                                        <p:strVal val="visible"/>
                                      </p:to>
                                    </p:set>
                                    <p:animEffect transition="in" filter="wipe(up)">
                                      <p:cBhvr>
                                        <p:cTn id="11" dur="500"/>
                                        <p:tgtEl>
                                          <p:spTgt spid="88067">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8067">
                                            <p:txEl>
                                              <p:pRg st="2" end="2"/>
                                            </p:txEl>
                                          </p:spTgt>
                                        </p:tgtEl>
                                        <p:attrNameLst>
                                          <p:attrName>style.visibility</p:attrName>
                                        </p:attrNameLst>
                                      </p:cBhvr>
                                      <p:to>
                                        <p:strVal val="visible"/>
                                      </p:to>
                                    </p:set>
                                    <p:animEffect transition="in" filter="wipe(up)">
                                      <p:cBhvr>
                                        <p:cTn id="15" dur="500"/>
                                        <p:tgtEl>
                                          <p:spTgt spid="880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p:spPr>
        <p:txBody>
          <a:bodyPr lIns="90488" tIns="44450" rIns="90488" bIns="44450"/>
          <a:lstStyle/>
          <a:p>
            <a:pPr eaLnBrk="1" hangingPunct="1"/>
            <a:r>
              <a:rPr lang="en-US" altLang="en-US" sz="2800" smtClean="0"/>
              <a:t>Expected Cash Disbursement for Materials</a:t>
            </a:r>
          </a:p>
        </p:txBody>
      </p:sp>
      <p:pic>
        <p:nvPicPr>
          <p:cNvPr id="32771" name="Picture 4" descr="C9CashD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8915400" cy="4713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nvPr>
        </p:nvSpPr>
        <p:spPr>
          <a:noFill/>
        </p:spPr>
        <p:txBody>
          <a:bodyPr lIns="90488" tIns="44450" rIns="90488" bIns="44450"/>
          <a:lstStyle/>
          <a:p>
            <a:pPr eaLnBrk="1" hangingPunct="1"/>
            <a:r>
              <a:rPr lang="en-US" altLang="en-US" sz="2800" smtClean="0"/>
              <a:t>Expected Cash Disbursement for Materials</a:t>
            </a:r>
          </a:p>
        </p:txBody>
      </p:sp>
      <p:pic>
        <p:nvPicPr>
          <p:cNvPr id="33795" name="Picture 7" descr="C9CashDi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8610600" cy="4479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3796" name="Group 10"/>
          <p:cNvGrpSpPr>
            <a:grpSpLocks/>
          </p:cNvGrpSpPr>
          <p:nvPr/>
        </p:nvGrpSpPr>
        <p:grpSpPr bwMode="auto">
          <a:xfrm>
            <a:off x="642938" y="3505200"/>
            <a:ext cx="4651375" cy="2971800"/>
            <a:chOff x="405" y="2208"/>
            <a:chExt cx="2930" cy="1872"/>
          </a:xfrm>
        </p:grpSpPr>
        <p:sp>
          <p:nvSpPr>
            <p:cNvPr id="33797" name="Rectangle 4"/>
            <p:cNvSpPr>
              <a:spLocks noChangeArrowheads="1"/>
            </p:cNvSpPr>
            <p:nvPr/>
          </p:nvSpPr>
          <p:spPr bwMode="auto">
            <a:xfrm>
              <a:off x="528" y="2208"/>
              <a:ext cx="912" cy="336"/>
            </a:xfrm>
            <a:prstGeom prst="rect">
              <a:avLst/>
            </a:prstGeom>
            <a:noFill/>
            <a:ln w="28575">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33798" name="Line 5"/>
            <p:cNvSpPr>
              <a:spLocks noChangeShapeType="1"/>
            </p:cNvSpPr>
            <p:nvPr/>
          </p:nvSpPr>
          <p:spPr bwMode="auto">
            <a:xfrm flipH="1" flipV="1">
              <a:off x="1196" y="2544"/>
              <a:ext cx="724" cy="1248"/>
            </a:xfrm>
            <a:prstGeom prst="line">
              <a:avLst/>
            </a:prstGeom>
            <a:noFill/>
            <a:ln w="38100">
              <a:solidFill>
                <a:srgbClr val="FC0128"/>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92166" name="Rectangle 6"/>
            <p:cNvSpPr>
              <a:spLocks noChangeArrowheads="1"/>
            </p:cNvSpPr>
            <p:nvPr/>
          </p:nvSpPr>
          <p:spPr bwMode="auto">
            <a:xfrm>
              <a:off x="405" y="3786"/>
              <a:ext cx="2930" cy="294"/>
            </a:xfrm>
            <a:prstGeom prst="rect">
              <a:avLst/>
            </a:prstGeom>
            <a:solidFill>
              <a:srgbClr val="663300"/>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defRPr/>
              </a:pPr>
              <a:r>
                <a:rPr lang="en-US" sz="2400" dirty="0">
                  <a:solidFill>
                    <a:srgbClr val="FFFF00"/>
                  </a:solidFill>
                  <a:effectLst>
                    <a:outerShdw blurRad="38100" dist="38100" dir="2700000" algn="tl">
                      <a:srgbClr val="000000"/>
                    </a:outerShdw>
                  </a:effectLst>
                  <a:latin typeface="Arial" charset="0"/>
                </a:rPr>
                <a:t>140,000 lbs. × $.40/lb. = $56,000</a:t>
              </a:r>
            </a:p>
          </p:txBody>
        </p:sp>
      </p:grpSp>
    </p:spTree>
  </p:cSld>
  <p:clrMapOvr>
    <a:masterClrMapping/>
  </p:clrMapOvr>
  <p:transition>
    <p:checke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p:spPr>
        <p:txBody>
          <a:bodyPr lIns="90488" tIns="44450" rIns="90488" bIns="44450"/>
          <a:lstStyle/>
          <a:p>
            <a:pPr eaLnBrk="1" hangingPunct="1"/>
            <a:r>
              <a:rPr lang="en-US" altLang="en-US" sz="2800" smtClean="0"/>
              <a:t>Expected Cash Disbursement for Materials</a:t>
            </a:r>
          </a:p>
        </p:txBody>
      </p:sp>
      <p:pic>
        <p:nvPicPr>
          <p:cNvPr id="34819" name="Picture 5" descr="C9CashDi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95400"/>
            <a:ext cx="8991600" cy="4687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4820" name="Oval 4"/>
          <p:cNvSpPr>
            <a:spLocks noChangeArrowheads="1"/>
          </p:cNvSpPr>
          <p:nvPr/>
        </p:nvSpPr>
        <p:spPr bwMode="auto">
          <a:xfrm>
            <a:off x="7696200" y="5395913"/>
            <a:ext cx="1219200" cy="381000"/>
          </a:xfrm>
          <a:prstGeom prst="ellipse">
            <a:avLst/>
          </a:prstGeom>
          <a:noFill/>
          <a:ln w="28575">
            <a:solidFill>
              <a:srgbClr val="FF0000"/>
            </a:solidFill>
            <a:round/>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check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p:spPr>
        <p:txBody>
          <a:bodyPr lIns="90488" tIns="44450" rIns="90488" bIns="44450"/>
          <a:lstStyle/>
          <a:p>
            <a:pPr eaLnBrk="1" hangingPunct="1"/>
            <a:r>
              <a:rPr lang="en-US" altLang="en-US" smtClean="0"/>
              <a:t>The Direct Labor Budget</a:t>
            </a:r>
          </a:p>
        </p:txBody>
      </p:sp>
      <p:sp>
        <p:nvSpPr>
          <p:cNvPr id="100355" name="Rectangle 3"/>
          <p:cNvSpPr>
            <a:spLocks noGrp="1" noChangeArrowheads="1"/>
          </p:cNvSpPr>
          <p:nvPr>
            <p:ph type="body" idx="1"/>
          </p:nvPr>
        </p:nvSpPr>
        <p:spPr>
          <a:xfrm>
            <a:off x="228600" y="1524000"/>
            <a:ext cx="8763000" cy="4800600"/>
          </a:xfrm>
          <a:solidFill>
            <a:srgbClr val="663300"/>
          </a:solidFill>
          <a:ln w="12700">
            <a:solidFill>
              <a:srgbClr val="000000"/>
            </a:solidFill>
            <a:miter lim="800000"/>
            <a:headEnd/>
            <a:tailEnd/>
          </a:ln>
          <a:effectLst>
            <a:outerShdw dist="71842" dir="2700000" algn="ctr" rotWithShape="0">
              <a:srgbClr val="000000"/>
            </a:outerShdw>
          </a:effectLst>
        </p:spPr>
        <p:txBody>
          <a:bodyPr lIns="90488" tIns="44450" rIns="90488" bIns="44450"/>
          <a:lstStyle/>
          <a:p>
            <a:pPr eaLnBrk="1" hangingPunct="1">
              <a:lnSpc>
                <a:spcPct val="95000"/>
              </a:lnSpc>
              <a:spcBef>
                <a:spcPct val="40000"/>
              </a:spcBef>
              <a:buClr>
                <a:srgbClr val="FFFF00"/>
              </a:buClr>
            </a:pPr>
            <a:r>
              <a:rPr lang="en-US" altLang="en-US" sz="2600" smtClean="0">
                <a:solidFill>
                  <a:srgbClr val="FFFFFF"/>
                </a:solidFill>
              </a:rPr>
              <a:t>At Royal, each unit of product requires </a:t>
            </a:r>
            <a:r>
              <a:rPr lang="en-US" altLang="en-US" sz="2600" i="1" smtClean="0">
                <a:solidFill>
                  <a:srgbClr val="FFFF00"/>
                </a:solidFill>
              </a:rPr>
              <a:t>0.05 </a:t>
            </a:r>
            <a:r>
              <a:rPr lang="en-US" altLang="en-US" sz="2600" smtClean="0">
                <a:solidFill>
                  <a:srgbClr val="FFFFFF"/>
                </a:solidFill>
              </a:rPr>
              <a:t>hours (3 minutes) of direct labor.</a:t>
            </a:r>
          </a:p>
          <a:p>
            <a:pPr eaLnBrk="1" hangingPunct="1">
              <a:lnSpc>
                <a:spcPct val="95000"/>
              </a:lnSpc>
              <a:spcBef>
                <a:spcPct val="40000"/>
              </a:spcBef>
              <a:buClr>
                <a:srgbClr val="FFFF00"/>
              </a:buClr>
            </a:pPr>
            <a:r>
              <a:rPr lang="en-US" altLang="en-US" sz="2600" smtClean="0">
                <a:solidFill>
                  <a:srgbClr val="FFFFFF"/>
                </a:solidFill>
              </a:rPr>
              <a:t>The Company has a “no layoff” policy so all employees will be paid for 40 hours of work each week.</a:t>
            </a:r>
          </a:p>
          <a:p>
            <a:pPr eaLnBrk="1" hangingPunct="1">
              <a:lnSpc>
                <a:spcPct val="95000"/>
              </a:lnSpc>
              <a:spcBef>
                <a:spcPct val="40000"/>
              </a:spcBef>
              <a:buClr>
                <a:srgbClr val="FFFF00"/>
              </a:buClr>
            </a:pPr>
            <a:r>
              <a:rPr lang="en-US" altLang="en-US" sz="2600" smtClean="0">
                <a:solidFill>
                  <a:srgbClr val="FFFFFF"/>
                </a:solidFill>
              </a:rPr>
              <a:t>In exchange for the “no layoff” policy, workers agree to a wage rate of $10 per hour regardless of the hours worked (No overtime pay).</a:t>
            </a:r>
          </a:p>
          <a:p>
            <a:pPr eaLnBrk="1" hangingPunct="1">
              <a:lnSpc>
                <a:spcPct val="95000"/>
              </a:lnSpc>
              <a:spcBef>
                <a:spcPct val="40000"/>
              </a:spcBef>
              <a:buClr>
                <a:srgbClr val="FFFF00"/>
              </a:buClr>
            </a:pPr>
            <a:r>
              <a:rPr lang="en-US" altLang="en-US" sz="2600" smtClean="0">
                <a:solidFill>
                  <a:srgbClr val="FFFFFF"/>
                </a:solidFill>
              </a:rPr>
              <a:t>For the next three months, the direct labor workforce will be paid for a minimum of 1,500 hours per month.</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Effect transition="in" filter="wipe(up)">
                                      <p:cBhvr>
                                        <p:cTn id="7" dur="500"/>
                                        <p:tgtEl>
                                          <p:spTgt spid="10035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animEffect transition="in" filter="wipe(up)">
                                      <p:cBhvr>
                                        <p:cTn id="11" dur="500"/>
                                        <p:tgtEl>
                                          <p:spTgt spid="10035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animEffect transition="in" filter="wipe(up)">
                                      <p:cBhvr>
                                        <p:cTn id="15" dur="500"/>
                                        <p:tgtEl>
                                          <p:spTgt spid="100355">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animEffect transition="in" filter="wipe(up)">
                                      <p:cBhvr>
                                        <p:cTn id="19" dur="500"/>
                                        <p:tgtEl>
                                          <p:spTgt spid="100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noFill/>
        </p:spPr>
        <p:txBody>
          <a:bodyPr lIns="90488" tIns="44450" rIns="90488" bIns="44450"/>
          <a:lstStyle/>
          <a:p>
            <a:pPr eaLnBrk="1" hangingPunct="1"/>
            <a:r>
              <a:rPr lang="en-US" altLang="en-US" smtClean="0"/>
              <a:t>The Direct Labor Budget</a:t>
            </a:r>
          </a:p>
        </p:txBody>
      </p:sp>
      <p:pic>
        <p:nvPicPr>
          <p:cNvPr id="36867" name="Picture 4" descr="C9DirectLab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8686800" cy="3973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68" name="Rectangle 9"/>
          <p:cNvSpPr>
            <a:spLocks noChangeArrowheads="1"/>
          </p:cNvSpPr>
          <p:nvPr/>
        </p:nvSpPr>
        <p:spPr bwMode="auto">
          <a:xfrm>
            <a:off x="3962400" y="3619500"/>
            <a:ext cx="472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36869" name="Rectangle 10"/>
          <p:cNvSpPr>
            <a:spLocks noChangeArrowheads="1"/>
          </p:cNvSpPr>
          <p:nvPr/>
        </p:nvSpPr>
        <p:spPr bwMode="auto">
          <a:xfrm>
            <a:off x="3949700" y="3352800"/>
            <a:ext cx="472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nvGrpSpPr>
          <p:cNvPr id="36870" name="Group 8"/>
          <p:cNvGrpSpPr>
            <a:grpSpLocks/>
          </p:cNvGrpSpPr>
          <p:nvPr/>
        </p:nvGrpSpPr>
        <p:grpSpPr bwMode="auto">
          <a:xfrm>
            <a:off x="3048000" y="3052763"/>
            <a:ext cx="4267200" cy="2808287"/>
            <a:chOff x="1920" y="1923"/>
            <a:chExt cx="2688" cy="1769"/>
          </a:xfrm>
        </p:grpSpPr>
        <p:sp>
          <p:nvSpPr>
            <p:cNvPr id="36871" name="Rectangle 5"/>
            <p:cNvSpPr>
              <a:spLocks noChangeArrowheads="1"/>
            </p:cNvSpPr>
            <p:nvPr/>
          </p:nvSpPr>
          <p:spPr bwMode="auto">
            <a:xfrm>
              <a:off x="2352" y="1923"/>
              <a:ext cx="2256" cy="189"/>
            </a:xfrm>
            <a:prstGeom prst="rect">
              <a:avLst/>
            </a:prstGeom>
            <a:noFill/>
            <a:ln w="38100">
              <a:solidFill>
                <a:srgbClr val="FC0128"/>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36872" name="Line 6"/>
            <p:cNvSpPr>
              <a:spLocks noChangeShapeType="1"/>
            </p:cNvSpPr>
            <p:nvPr/>
          </p:nvSpPr>
          <p:spPr bwMode="auto">
            <a:xfrm flipV="1">
              <a:off x="3195" y="2112"/>
              <a:ext cx="0" cy="1400"/>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04455" name="Rectangle 7"/>
            <p:cNvSpPr>
              <a:spLocks noChangeArrowheads="1"/>
            </p:cNvSpPr>
            <p:nvPr/>
          </p:nvSpPr>
          <p:spPr bwMode="auto">
            <a:xfrm>
              <a:off x="1920" y="3394"/>
              <a:ext cx="2544" cy="298"/>
            </a:xfrm>
            <a:prstGeom prst="rect">
              <a:avLst/>
            </a:prstGeom>
            <a:solidFill>
              <a:srgbClr val="006600"/>
            </a:solidFill>
            <a:ln w="1905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400" dirty="0">
                  <a:solidFill>
                    <a:srgbClr val="FFFF00"/>
                  </a:solidFill>
                  <a:effectLst>
                    <a:outerShdw blurRad="38100" dist="38100" dir="2700000" algn="tl">
                      <a:srgbClr val="000000"/>
                    </a:outerShdw>
                  </a:effectLst>
                  <a:latin typeface="Arial" charset="0"/>
                </a:rPr>
                <a:t>From production budget</a:t>
              </a:r>
            </a:p>
          </p:txBody>
        </p:sp>
      </p:grpSp>
    </p:spTree>
  </p:cSld>
  <p:clrMapOvr>
    <a:masterClrMapping/>
  </p:clrMapOvr>
  <p:transition>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noFill/>
        </p:spPr>
        <p:txBody>
          <a:bodyPr lIns="90488" tIns="44450" rIns="90488" bIns="44450"/>
          <a:lstStyle/>
          <a:p>
            <a:pPr eaLnBrk="1" hangingPunct="1"/>
            <a:r>
              <a:rPr lang="en-US" altLang="en-US" smtClean="0"/>
              <a:t>The Direct Labor Budget</a:t>
            </a:r>
          </a:p>
        </p:txBody>
      </p:sp>
      <p:pic>
        <p:nvPicPr>
          <p:cNvPr id="37891" name="Picture 3" descr="C9DirectLab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8686800" cy="3973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title"/>
          </p:nvPr>
        </p:nvSpPr>
        <p:spPr>
          <a:noFill/>
        </p:spPr>
        <p:txBody>
          <a:bodyPr lIns="90488" tIns="44450" rIns="90488" bIns="44450"/>
          <a:lstStyle/>
          <a:p>
            <a:pPr eaLnBrk="1" hangingPunct="1"/>
            <a:r>
              <a:rPr lang="en-US" altLang="en-US" smtClean="0"/>
              <a:t>The Direct Labor Budget</a:t>
            </a:r>
          </a:p>
        </p:txBody>
      </p:sp>
      <p:pic>
        <p:nvPicPr>
          <p:cNvPr id="38915" name="Picture 12" descr="C9DirectLa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8915400" cy="4125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8916" name="Group 4"/>
          <p:cNvGrpSpPr>
            <a:grpSpLocks/>
          </p:cNvGrpSpPr>
          <p:nvPr/>
        </p:nvGrpSpPr>
        <p:grpSpPr bwMode="auto">
          <a:xfrm>
            <a:off x="3314700" y="4578350"/>
            <a:ext cx="4381500" cy="1746250"/>
            <a:chOff x="1927" y="2688"/>
            <a:chExt cx="2760" cy="1100"/>
          </a:xfrm>
        </p:grpSpPr>
        <p:sp>
          <p:nvSpPr>
            <p:cNvPr id="38917" name="Line 5"/>
            <p:cNvSpPr>
              <a:spLocks noChangeShapeType="1"/>
            </p:cNvSpPr>
            <p:nvPr/>
          </p:nvSpPr>
          <p:spPr bwMode="auto">
            <a:xfrm flipH="1" flipV="1">
              <a:off x="2668" y="2736"/>
              <a:ext cx="632" cy="584"/>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38918" name="Line 6"/>
            <p:cNvSpPr>
              <a:spLocks noChangeShapeType="1"/>
            </p:cNvSpPr>
            <p:nvPr/>
          </p:nvSpPr>
          <p:spPr bwMode="auto">
            <a:xfrm flipV="1">
              <a:off x="3300" y="2688"/>
              <a:ext cx="136" cy="632"/>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38919" name="Line 7"/>
            <p:cNvSpPr>
              <a:spLocks noChangeShapeType="1"/>
            </p:cNvSpPr>
            <p:nvPr/>
          </p:nvSpPr>
          <p:spPr bwMode="auto">
            <a:xfrm flipV="1">
              <a:off x="3300" y="2736"/>
              <a:ext cx="904" cy="584"/>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06504" name="Rectangle 8"/>
            <p:cNvSpPr>
              <a:spLocks noChangeArrowheads="1"/>
            </p:cNvSpPr>
            <p:nvPr/>
          </p:nvSpPr>
          <p:spPr bwMode="auto">
            <a:xfrm>
              <a:off x="1927" y="3264"/>
              <a:ext cx="2760" cy="524"/>
            </a:xfrm>
            <a:prstGeom prst="rect">
              <a:avLst/>
            </a:prstGeom>
            <a:solidFill>
              <a:srgbClr val="663300"/>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FF"/>
                  </a:solidFill>
                  <a:effectLst>
                    <a:outerShdw blurRad="38100" dist="38100" dir="2700000" algn="tl">
                      <a:srgbClr val="000000"/>
                    </a:outerShdw>
                  </a:effectLst>
                  <a:latin typeface="Arial" charset="0"/>
                </a:rPr>
                <a:t>Greater of labor hours required</a:t>
              </a:r>
            </a:p>
            <a:p>
              <a:pPr algn="ctr">
                <a:defRPr/>
              </a:pPr>
              <a:r>
                <a:rPr lang="en-US" sz="2400" dirty="0">
                  <a:solidFill>
                    <a:srgbClr val="FFFFFF"/>
                  </a:solidFill>
                  <a:effectLst>
                    <a:outerShdw blurRad="38100" dist="38100" dir="2700000" algn="tl">
                      <a:srgbClr val="000000"/>
                    </a:outerShdw>
                  </a:effectLst>
                  <a:latin typeface="Arial" charset="0"/>
                </a:rPr>
                <a:t>or labor hours guaranteed.</a:t>
              </a:r>
            </a:p>
          </p:txBody>
        </p:sp>
      </p:grpSp>
    </p:spTree>
  </p:cSld>
  <p:clrMapOvr>
    <a:masterClrMapping/>
  </p:clrMapOvr>
  <p:transition>
    <p:wipe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p:spPr>
        <p:txBody>
          <a:bodyPr lIns="90488" tIns="44450" rIns="90488" bIns="44450"/>
          <a:lstStyle/>
          <a:p>
            <a:pPr eaLnBrk="1" hangingPunct="1"/>
            <a:r>
              <a:rPr lang="en-US" altLang="en-US" smtClean="0"/>
              <a:t>The Direct Labor Budget</a:t>
            </a:r>
          </a:p>
        </p:txBody>
      </p:sp>
      <p:pic>
        <p:nvPicPr>
          <p:cNvPr id="39939" name="Picture 4" descr="C9DirectLab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447800"/>
            <a:ext cx="8991600" cy="417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zoom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p:spPr>
        <p:txBody>
          <a:bodyPr lIns="90488" tIns="44450" rIns="90488" bIns="44450"/>
          <a:lstStyle/>
          <a:p>
            <a:pPr eaLnBrk="1" hangingPunct="1"/>
            <a:r>
              <a:rPr lang="en-US" altLang="en-US" sz="3400" smtClean="0"/>
              <a:t>Manufacturing Overhead Budget</a:t>
            </a:r>
          </a:p>
        </p:txBody>
      </p:sp>
      <p:sp>
        <p:nvSpPr>
          <p:cNvPr id="114691" name="Rectangle 3"/>
          <p:cNvSpPr>
            <a:spLocks noGrp="1" noChangeArrowheads="1"/>
          </p:cNvSpPr>
          <p:nvPr>
            <p:ph type="body" idx="1"/>
          </p:nvPr>
        </p:nvSpPr>
        <p:spPr>
          <a:xfrm>
            <a:off x="457200" y="1524000"/>
            <a:ext cx="8305800" cy="4572000"/>
          </a:xfrm>
          <a:solidFill>
            <a:schemeClr val="folHlink"/>
          </a:solidFill>
          <a:ln w="12700">
            <a:solidFill>
              <a:schemeClr val="tx1"/>
            </a:solidFill>
          </a:ln>
          <a:effectLst>
            <a:outerShdw dist="35921" dir="2700000" algn="ctr" rotWithShape="0">
              <a:srgbClr val="000000"/>
            </a:outerShdw>
          </a:effectLst>
        </p:spPr>
        <p:txBody>
          <a:bodyPr lIns="90488" tIns="44450" rIns="90488" bIns="44450"/>
          <a:lstStyle/>
          <a:p>
            <a:pPr eaLnBrk="1" hangingPunct="1">
              <a:lnSpc>
                <a:spcPct val="95000"/>
              </a:lnSpc>
              <a:spcBef>
                <a:spcPct val="40000"/>
              </a:spcBef>
              <a:defRPr/>
            </a:pPr>
            <a:r>
              <a:rPr lang="en-US" dirty="0" smtClean="0">
                <a:effectLst>
                  <a:outerShdw blurRad="38100" dist="38100" dir="2700000" algn="tl">
                    <a:srgbClr val="FFFFFF"/>
                  </a:outerShdw>
                </a:effectLst>
              </a:rPr>
              <a:t>At Royal manufacturing overhead is applied to units of product on the basis of direct labor hours.</a:t>
            </a:r>
          </a:p>
          <a:p>
            <a:pPr eaLnBrk="1" hangingPunct="1">
              <a:lnSpc>
                <a:spcPct val="95000"/>
              </a:lnSpc>
              <a:spcBef>
                <a:spcPct val="40000"/>
              </a:spcBef>
              <a:defRPr/>
            </a:pPr>
            <a:r>
              <a:rPr lang="en-US" dirty="0" smtClean="0">
                <a:effectLst>
                  <a:outerShdw blurRad="38100" dist="38100" dir="2700000" algn="tl">
                    <a:srgbClr val="FFFFFF"/>
                  </a:outerShdw>
                </a:effectLst>
              </a:rPr>
              <a:t>The variable manufacturing overhead rate is $20 per direct labor hour.</a:t>
            </a:r>
          </a:p>
          <a:p>
            <a:pPr eaLnBrk="1" hangingPunct="1">
              <a:lnSpc>
                <a:spcPct val="95000"/>
              </a:lnSpc>
              <a:spcBef>
                <a:spcPct val="40000"/>
              </a:spcBef>
              <a:defRPr/>
            </a:pPr>
            <a:r>
              <a:rPr lang="en-US" dirty="0" smtClean="0">
                <a:effectLst>
                  <a:outerShdw blurRad="38100" dist="38100" dir="2700000" algn="tl">
                    <a:srgbClr val="FFFFFF"/>
                  </a:outerShdw>
                </a:effectLst>
              </a:rPr>
              <a:t>Fixed manufacturing overhead is $50,000 per month and includes $20,000 of noncash costs (primarily depreciation of plant assets).</a:t>
            </a:r>
            <a:br>
              <a:rPr lang="en-US" dirty="0" smtClean="0">
                <a:effectLst>
                  <a:outerShdw blurRad="38100" dist="38100" dir="2700000" algn="tl">
                    <a:srgbClr val="FFFFFF"/>
                  </a:outerShdw>
                </a:effectLst>
              </a:rPr>
            </a:br>
            <a:endParaRPr lang="en-US" dirty="0" smtClean="0">
              <a:effectLst>
                <a:outerShdw blurRad="38100" dist="38100" dir="2700000" algn="tl">
                  <a:srgbClr val="FFFFFF"/>
                </a:outerShdw>
              </a:effectLst>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wipe(up)">
                                      <p:cBhvr>
                                        <p:cTn id="7" dur="500"/>
                                        <p:tgtEl>
                                          <p:spTgt spid="114691">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animEffect transition="in" filter="wipe(up)">
                                      <p:cBhvr>
                                        <p:cTn id="11" dur="500"/>
                                        <p:tgtEl>
                                          <p:spTgt spid="114691">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animEffect transition="in" filter="wipe(up)">
                                      <p:cBhvr>
                                        <p:cTn id="15" dur="500"/>
                                        <p:tgtEl>
                                          <p:spTgt spid="114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9" descr="C9NewOverhea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8686800" cy="46275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1987" name="Rectangle 3"/>
          <p:cNvSpPr>
            <a:spLocks noGrp="1" noChangeArrowheads="1"/>
          </p:cNvSpPr>
          <p:nvPr>
            <p:ph type="title"/>
          </p:nvPr>
        </p:nvSpPr>
        <p:spPr>
          <a:noFill/>
        </p:spPr>
        <p:txBody>
          <a:bodyPr lIns="90488" tIns="44450" rIns="90488" bIns="44450"/>
          <a:lstStyle/>
          <a:p>
            <a:pPr eaLnBrk="1" hangingPunct="1"/>
            <a:r>
              <a:rPr lang="en-US" altLang="en-US" sz="3400" smtClean="0"/>
              <a:t>Manufacturing Overhead Budget</a:t>
            </a:r>
          </a:p>
        </p:txBody>
      </p:sp>
      <p:grpSp>
        <p:nvGrpSpPr>
          <p:cNvPr id="2" name="Group 10"/>
          <p:cNvGrpSpPr>
            <a:grpSpLocks/>
          </p:cNvGrpSpPr>
          <p:nvPr/>
        </p:nvGrpSpPr>
        <p:grpSpPr bwMode="auto">
          <a:xfrm>
            <a:off x="2743200" y="3517900"/>
            <a:ext cx="4559300" cy="2959100"/>
            <a:chOff x="1728" y="2216"/>
            <a:chExt cx="2872" cy="1864"/>
          </a:xfrm>
        </p:grpSpPr>
        <p:sp>
          <p:nvSpPr>
            <p:cNvPr id="41989" name="Line 5"/>
            <p:cNvSpPr>
              <a:spLocks noChangeShapeType="1"/>
            </p:cNvSpPr>
            <p:nvPr/>
          </p:nvSpPr>
          <p:spPr bwMode="auto">
            <a:xfrm flipV="1">
              <a:off x="3072" y="2373"/>
              <a:ext cx="0" cy="1448"/>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41990" name="Rectangle 4"/>
            <p:cNvSpPr>
              <a:spLocks noChangeArrowheads="1"/>
            </p:cNvSpPr>
            <p:nvPr/>
          </p:nvSpPr>
          <p:spPr bwMode="auto">
            <a:xfrm>
              <a:off x="2488" y="2216"/>
              <a:ext cx="2112" cy="144"/>
            </a:xfrm>
            <a:prstGeom prst="rect">
              <a:avLst/>
            </a:prstGeom>
            <a:noFill/>
            <a:ln w="38100">
              <a:solidFill>
                <a:srgbClr val="FC0128"/>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16742" name="Rectangle 6"/>
            <p:cNvSpPr>
              <a:spLocks noChangeArrowheads="1"/>
            </p:cNvSpPr>
            <p:nvPr/>
          </p:nvSpPr>
          <p:spPr bwMode="auto">
            <a:xfrm>
              <a:off x="1728" y="3786"/>
              <a:ext cx="2688" cy="294"/>
            </a:xfrm>
            <a:prstGeom prst="rect">
              <a:avLst/>
            </a:prstGeom>
            <a:solidFill>
              <a:schemeClr val="hlink"/>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Direct Labor Budget</a:t>
              </a:r>
            </a:p>
          </p:txBody>
        </p:sp>
      </p:gr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p:spPr>
        <p:txBody>
          <a:bodyPr lIns="90488" tIns="44450" rIns="90488" bIns="44450"/>
          <a:lstStyle/>
          <a:p>
            <a:pPr eaLnBrk="1" hangingPunct="1"/>
            <a:r>
              <a:rPr lang="en-US" altLang="en-US" sz="3400" smtClean="0"/>
              <a:t>Manufacturing Overhead Budget</a:t>
            </a:r>
          </a:p>
        </p:txBody>
      </p:sp>
      <p:pic>
        <p:nvPicPr>
          <p:cNvPr id="43011" name="Picture 13" descr="C9NewOverhea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47800"/>
            <a:ext cx="8001000" cy="4232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6"/>
          <p:cNvGrpSpPr>
            <a:grpSpLocks/>
          </p:cNvGrpSpPr>
          <p:nvPr/>
        </p:nvGrpSpPr>
        <p:grpSpPr bwMode="auto">
          <a:xfrm>
            <a:off x="2209800" y="4800600"/>
            <a:ext cx="6781800" cy="1860550"/>
            <a:chOff x="1392" y="3024"/>
            <a:chExt cx="4272" cy="1172"/>
          </a:xfrm>
        </p:grpSpPr>
        <p:grpSp>
          <p:nvGrpSpPr>
            <p:cNvPr id="43013" name="Group 14"/>
            <p:cNvGrpSpPr>
              <a:grpSpLocks/>
            </p:cNvGrpSpPr>
            <p:nvPr/>
          </p:nvGrpSpPr>
          <p:grpSpPr bwMode="auto">
            <a:xfrm>
              <a:off x="1392" y="3024"/>
              <a:ext cx="4272" cy="480"/>
              <a:chOff x="528" y="3696"/>
              <a:chExt cx="4272" cy="480"/>
            </a:xfrm>
          </p:grpSpPr>
          <p:sp>
            <p:nvSpPr>
              <p:cNvPr id="43015" name="Rectangle 11"/>
              <p:cNvSpPr>
                <a:spLocks noChangeArrowheads="1"/>
              </p:cNvSpPr>
              <p:nvPr/>
            </p:nvSpPr>
            <p:spPr bwMode="auto">
              <a:xfrm>
                <a:off x="528" y="3696"/>
                <a:ext cx="4272" cy="480"/>
              </a:xfrm>
              <a:prstGeom prst="rect">
                <a:avLst/>
              </a:prstGeom>
              <a:solidFill>
                <a:srgbClr val="800080"/>
              </a:solidFill>
              <a:ln w="9525">
                <a:solidFill>
                  <a:schemeClr val="tx1"/>
                </a:solidFill>
                <a:miter lim="800000"/>
                <a:headEnd/>
                <a:tailEnd/>
              </a:ln>
              <a:effectLst>
                <a:outerShdw dist="35921" dir="2700000" algn="ctr" rotWithShape="0">
                  <a:schemeClr val="bg2"/>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nvGrpSpPr>
              <p:cNvPr id="43016" name="Group 10"/>
              <p:cNvGrpSpPr>
                <a:grpSpLocks/>
              </p:cNvGrpSpPr>
              <p:nvPr/>
            </p:nvGrpSpPr>
            <p:grpSpPr bwMode="auto">
              <a:xfrm>
                <a:off x="618" y="3715"/>
                <a:ext cx="4137" cy="442"/>
                <a:chOff x="374" y="3367"/>
                <a:chExt cx="4137" cy="442"/>
              </a:xfrm>
            </p:grpSpPr>
            <p:sp>
              <p:nvSpPr>
                <p:cNvPr id="43017" name="Text Box 6"/>
                <p:cNvSpPr txBox="1">
                  <a:spLocks noChangeArrowheads="1"/>
                </p:cNvSpPr>
                <p:nvPr/>
              </p:nvSpPr>
              <p:spPr bwMode="auto">
                <a:xfrm>
                  <a:off x="374" y="3367"/>
                  <a:ext cx="264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2000">
                      <a:solidFill>
                        <a:srgbClr val="FFFF00"/>
                      </a:solidFill>
                    </a:rPr>
                    <a:t>Total mfg. OH for quarter  $251,000</a:t>
                  </a:r>
                  <a:br>
                    <a:rPr lang="en-US" altLang="en-US" sz="2000">
                      <a:solidFill>
                        <a:srgbClr val="FFFF00"/>
                      </a:solidFill>
                    </a:rPr>
                  </a:br>
                  <a:r>
                    <a:rPr lang="en-US" altLang="en-US" sz="2000">
                      <a:solidFill>
                        <a:srgbClr val="FFFF00"/>
                      </a:solidFill>
                    </a:rPr>
                    <a:t>Total labor hours required    5,050</a:t>
                  </a:r>
                </a:p>
              </p:txBody>
            </p:sp>
            <p:sp>
              <p:nvSpPr>
                <p:cNvPr id="43018" name="Line 7"/>
                <p:cNvSpPr>
                  <a:spLocks noChangeShapeType="1"/>
                </p:cNvSpPr>
                <p:nvPr/>
              </p:nvSpPr>
              <p:spPr bwMode="auto">
                <a:xfrm>
                  <a:off x="414" y="3591"/>
                  <a:ext cx="2592"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9" name="Text Box 9"/>
                <p:cNvSpPr txBox="1">
                  <a:spLocks noChangeArrowheads="1"/>
                </p:cNvSpPr>
                <p:nvPr/>
              </p:nvSpPr>
              <p:spPr bwMode="auto">
                <a:xfrm>
                  <a:off x="3024" y="3463"/>
                  <a:ext cx="148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2000">
                      <a:solidFill>
                        <a:srgbClr val="FFFF00"/>
                      </a:solidFill>
                    </a:rPr>
                    <a:t>=  $49.70 per hour*</a:t>
                  </a:r>
                </a:p>
              </p:txBody>
            </p:sp>
          </p:grpSp>
        </p:grpSp>
        <p:sp>
          <p:nvSpPr>
            <p:cNvPr id="118799" name="Text Box 15"/>
            <p:cNvSpPr txBox="1">
              <a:spLocks noChangeArrowheads="1"/>
            </p:cNvSpPr>
            <p:nvPr/>
          </p:nvSpPr>
          <p:spPr bwMode="auto">
            <a:xfrm>
              <a:off x="4944" y="3984"/>
              <a:ext cx="677" cy="212"/>
            </a:xfrm>
            <a:prstGeom prst="rect">
              <a:avLst/>
            </a:prstGeom>
            <a:noFill/>
            <a:ln w="9525">
              <a:noFill/>
              <a:miter lim="800000"/>
              <a:headEnd/>
              <a:tailEnd/>
            </a:ln>
            <a:effectLst/>
          </p:spPr>
          <p:txBody>
            <a:bodyPr wrap="none">
              <a:spAutoFit/>
            </a:bodyPr>
            <a:lstStyle/>
            <a:p>
              <a:pPr>
                <a:defRPr/>
              </a:pPr>
              <a:r>
                <a:rPr lang="en-US" sz="1600" b="1" dirty="0">
                  <a:solidFill>
                    <a:schemeClr val="hlink"/>
                  </a:solidFill>
                  <a:effectLst>
                    <a:outerShdw blurRad="38100" dist="38100" dir="2700000" algn="tl">
                      <a:srgbClr val="C0C0C0"/>
                    </a:outerShdw>
                  </a:effectLst>
                  <a:latin typeface="Arial" charset="0"/>
                </a:rPr>
                <a:t>*</a:t>
              </a:r>
              <a:r>
                <a:rPr lang="en-US" sz="1600" b="1" dirty="0">
                  <a:effectLst>
                    <a:outerShdw blurRad="38100" dist="38100" dir="2700000" algn="tl">
                      <a:srgbClr val="C0C0C0"/>
                    </a:outerShdw>
                  </a:effectLst>
                  <a:latin typeface="Arial" charset="0"/>
                </a:rPr>
                <a:t>rounded</a:t>
              </a:r>
            </a:p>
          </p:txBody>
        </p:sp>
      </p:grpSp>
    </p:spTree>
  </p:cSld>
  <p:clrMapOvr>
    <a:masterClrMapping/>
  </p:clrMapOvr>
  <p:transition>
    <p:randomBa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p:spPr>
        <p:txBody>
          <a:bodyPr lIns="90488" tIns="44450" rIns="90488" bIns="44450"/>
          <a:lstStyle/>
          <a:p>
            <a:pPr eaLnBrk="1" hangingPunct="1"/>
            <a:r>
              <a:rPr lang="en-US" altLang="en-US" sz="3400" smtClean="0"/>
              <a:t>Manufacturing Overhead Budget</a:t>
            </a:r>
          </a:p>
        </p:txBody>
      </p:sp>
      <p:pic>
        <p:nvPicPr>
          <p:cNvPr id="44035" name="Picture 9" descr="C9NewOverhead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7239000" cy="3849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44036" name="Group 11"/>
          <p:cNvGrpSpPr>
            <a:grpSpLocks/>
          </p:cNvGrpSpPr>
          <p:nvPr/>
        </p:nvGrpSpPr>
        <p:grpSpPr bwMode="auto">
          <a:xfrm>
            <a:off x="838200" y="4724400"/>
            <a:ext cx="6248400" cy="1447800"/>
            <a:chOff x="528" y="2976"/>
            <a:chExt cx="3936" cy="912"/>
          </a:xfrm>
        </p:grpSpPr>
        <p:sp>
          <p:nvSpPr>
            <p:cNvPr id="44037" name="Line 10"/>
            <p:cNvSpPr>
              <a:spLocks noChangeShapeType="1"/>
            </p:cNvSpPr>
            <p:nvPr/>
          </p:nvSpPr>
          <p:spPr bwMode="auto">
            <a:xfrm flipH="1" flipV="1">
              <a:off x="1920" y="2976"/>
              <a:ext cx="432" cy="576"/>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120837" name="Rectangle 5"/>
            <p:cNvSpPr>
              <a:spLocks noChangeArrowheads="1"/>
            </p:cNvSpPr>
            <p:nvPr/>
          </p:nvSpPr>
          <p:spPr bwMode="auto">
            <a:xfrm>
              <a:off x="528" y="3552"/>
              <a:ext cx="3936" cy="336"/>
            </a:xfrm>
            <a:prstGeom prst="rect">
              <a:avLst/>
            </a:prstGeom>
            <a:solidFill>
              <a:srgbClr val="CCECFF"/>
            </a:solidFill>
            <a:ln w="9525">
              <a:solidFill>
                <a:srgbClr val="0033CC"/>
              </a:solidFill>
              <a:miter lim="800000"/>
              <a:headEnd/>
              <a:tailEnd/>
            </a:ln>
            <a:effectLst>
              <a:outerShdw dist="53882" dir="2700000" algn="ctr" rotWithShape="0">
                <a:schemeClr val="tx1"/>
              </a:outerShdw>
            </a:effectLst>
          </p:spPr>
          <p:txBody>
            <a:bodyPr wrap="none" anchor="ctr"/>
            <a:lstStyle/>
            <a:p>
              <a:pPr algn="ctr">
                <a:defRPr/>
              </a:pPr>
              <a:r>
                <a:rPr lang="en-US" sz="2600" dirty="0">
                  <a:solidFill>
                    <a:srgbClr val="0033CC"/>
                  </a:solidFill>
                  <a:effectLst>
                    <a:outerShdw blurRad="38100" dist="38100" dir="2700000" algn="tl">
                      <a:srgbClr val="000000"/>
                    </a:outerShdw>
                  </a:effectLst>
                  <a:latin typeface="Arial" charset="0"/>
                </a:rPr>
                <a:t>Depreciation is a noncash charge.</a:t>
              </a:r>
            </a:p>
          </p:txBody>
        </p:sp>
      </p:grpSp>
    </p:spTree>
  </p:cSld>
  <p:clrMapOvr>
    <a:masterClrMapping/>
  </p:clrMapOvr>
  <p:transition spd="med">
    <p:randomBa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p:cNvGraphicFramePr>
          <p:nvPr/>
        </p:nvGraphicFramePr>
        <p:xfrm>
          <a:off x="457200" y="1905000"/>
          <a:ext cx="8610600" cy="2971800"/>
        </p:xfrm>
        <a:graphic>
          <a:graphicData uri="http://schemas.openxmlformats.org/presentationml/2006/ole">
            <mc:AlternateContent xmlns:mc="http://schemas.openxmlformats.org/markup-compatibility/2006">
              <mc:Choice xmlns:v="urn:schemas-microsoft-com:vml" Requires="v">
                <p:oleObj spid="_x0000_s45067" name="Worksheet" r:id="rId4" imgW="4168365" imgH="1615680" progId="Excel.Sheet.8">
                  <p:embed/>
                </p:oleObj>
              </mc:Choice>
              <mc:Fallback>
                <p:oleObj name="Worksheet" r:id="rId4" imgW="4168365" imgH="1615680" progId="Excel.Shee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905000"/>
                        <a:ext cx="8610600" cy="2971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59" name="Rectangle 3"/>
          <p:cNvSpPr>
            <a:spLocks noGrp="1" noChangeArrowheads="1"/>
          </p:cNvSpPr>
          <p:nvPr>
            <p:ph type="title"/>
          </p:nvPr>
        </p:nvSpPr>
        <p:spPr>
          <a:noFill/>
        </p:spPr>
        <p:txBody>
          <a:bodyPr lIns="90488" tIns="44450" rIns="90488" bIns="44450"/>
          <a:lstStyle/>
          <a:p>
            <a:pPr eaLnBrk="1" hangingPunct="1"/>
            <a:r>
              <a:rPr lang="en-US" altLang="en-US" sz="3000" smtClean="0"/>
              <a:t>Ending Finished Goods Inventory Budget</a:t>
            </a:r>
          </a:p>
        </p:txBody>
      </p:sp>
      <p:sp>
        <p:nvSpPr>
          <p:cNvPr id="45060" name="Rectangle 4"/>
          <p:cNvSpPr>
            <a:spLocks noChangeArrowheads="1"/>
          </p:cNvSpPr>
          <p:nvPr/>
        </p:nvSpPr>
        <p:spPr bwMode="auto">
          <a:xfrm>
            <a:off x="4470400" y="2159000"/>
            <a:ext cx="2768600" cy="406400"/>
          </a:xfrm>
          <a:prstGeom prst="rect">
            <a:avLst/>
          </a:prstGeom>
          <a:noFill/>
          <a:ln w="50800">
            <a:solidFill>
              <a:srgbClr val="FC0128"/>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45061" name="Line 5"/>
          <p:cNvSpPr>
            <a:spLocks noChangeShapeType="1"/>
          </p:cNvSpPr>
          <p:nvPr/>
        </p:nvSpPr>
        <p:spPr bwMode="auto">
          <a:xfrm flipV="1">
            <a:off x="5867400" y="2584450"/>
            <a:ext cx="0" cy="2527300"/>
          </a:xfrm>
          <a:prstGeom prst="line">
            <a:avLst/>
          </a:prstGeom>
          <a:noFill/>
          <a:ln w="28575">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24934" name="Rectangle 6"/>
          <p:cNvSpPr>
            <a:spLocks noChangeArrowheads="1"/>
          </p:cNvSpPr>
          <p:nvPr/>
        </p:nvSpPr>
        <p:spPr bwMode="auto">
          <a:xfrm>
            <a:off x="4235450" y="5040313"/>
            <a:ext cx="3314700" cy="831850"/>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Direct materials</a:t>
            </a:r>
          </a:p>
          <a:p>
            <a:pPr algn="ctr">
              <a:defRPr/>
            </a:pPr>
            <a:r>
              <a:rPr lang="en-US" sz="2400" dirty="0">
                <a:solidFill>
                  <a:srgbClr val="FFFFCC"/>
                </a:solidFill>
                <a:effectLst>
                  <a:outerShdw blurRad="38100" dist="38100" dir="2700000" algn="tl">
                    <a:srgbClr val="000000"/>
                  </a:outerShdw>
                </a:effectLst>
                <a:latin typeface="Arial" charset="0"/>
              </a:rPr>
              <a:t>budget and information</a:t>
            </a:r>
          </a:p>
        </p:txBody>
      </p:sp>
    </p:spTree>
  </p:cSld>
  <p:clrMapOvr>
    <a:masterClrMapping/>
  </p:clrMapOvr>
  <p:transition>
    <p:strips dir="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Object 2"/>
          <p:cNvGraphicFramePr>
            <a:graphicFrameLocks/>
          </p:cNvGraphicFramePr>
          <p:nvPr/>
        </p:nvGraphicFramePr>
        <p:xfrm>
          <a:off x="457200" y="1905000"/>
          <a:ext cx="8610600" cy="2971800"/>
        </p:xfrm>
        <a:graphic>
          <a:graphicData uri="http://schemas.openxmlformats.org/presentationml/2006/ole">
            <mc:AlternateContent xmlns:mc="http://schemas.openxmlformats.org/markup-compatibility/2006">
              <mc:Choice xmlns:v="urn:schemas-microsoft-com:vml" Requires="v">
                <p:oleObj spid="_x0000_s46091" name="Worksheet" r:id="rId4" imgW="4168365" imgH="1615680" progId="Excel.Sheet.8">
                  <p:embed/>
                </p:oleObj>
              </mc:Choice>
              <mc:Fallback>
                <p:oleObj name="Worksheet" r:id="rId4" imgW="4168365" imgH="1615680" progId="Excel.Shee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905000"/>
                        <a:ext cx="8610600" cy="2971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6083" name="Rectangle 3"/>
          <p:cNvSpPr>
            <a:spLocks noGrp="1" noChangeArrowheads="1"/>
          </p:cNvSpPr>
          <p:nvPr>
            <p:ph type="title"/>
          </p:nvPr>
        </p:nvSpPr>
        <p:spPr>
          <a:noFill/>
        </p:spPr>
        <p:txBody>
          <a:bodyPr lIns="90488" tIns="44450" rIns="90488" bIns="44450"/>
          <a:lstStyle/>
          <a:p>
            <a:pPr eaLnBrk="1" hangingPunct="1"/>
            <a:r>
              <a:rPr lang="en-US" altLang="en-US" sz="3000" smtClean="0"/>
              <a:t>Ending Finished Goods Inventory Budget</a:t>
            </a:r>
          </a:p>
        </p:txBody>
      </p:sp>
      <p:sp>
        <p:nvSpPr>
          <p:cNvPr id="46084" name="Rectangle 4"/>
          <p:cNvSpPr>
            <a:spLocks noChangeArrowheads="1"/>
          </p:cNvSpPr>
          <p:nvPr/>
        </p:nvSpPr>
        <p:spPr bwMode="auto">
          <a:xfrm>
            <a:off x="4470400" y="2509838"/>
            <a:ext cx="2768600" cy="406400"/>
          </a:xfrm>
          <a:prstGeom prst="rect">
            <a:avLst/>
          </a:prstGeom>
          <a:noFill/>
          <a:ln w="50800">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46085" name="Line 5"/>
          <p:cNvSpPr>
            <a:spLocks noChangeShapeType="1"/>
          </p:cNvSpPr>
          <p:nvPr/>
        </p:nvSpPr>
        <p:spPr bwMode="auto">
          <a:xfrm flipV="1">
            <a:off x="6121400" y="2935288"/>
            <a:ext cx="0" cy="2222500"/>
          </a:xfrm>
          <a:prstGeom prst="line">
            <a:avLst/>
          </a:prstGeom>
          <a:noFill/>
          <a:ln w="28575">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26982" name="Rectangle 6"/>
          <p:cNvSpPr>
            <a:spLocks noChangeArrowheads="1"/>
          </p:cNvSpPr>
          <p:nvPr/>
        </p:nvSpPr>
        <p:spPr bwMode="auto">
          <a:xfrm>
            <a:off x="4518025" y="5140325"/>
            <a:ext cx="3200400" cy="466725"/>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Direct labor budget</a:t>
            </a:r>
          </a:p>
        </p:txBody>
      </p:sp>
    </p:spTree>
  </p:cSld>
  <p:clrMapOvr>
    <a:masterClrMapping/>
  </p:clrMapOvr>
  <p:transition>
    <p:blinds/>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6" name="Object 0"/>
          <p:cNvGraphicFramePr>
            <a:graphicFrameLocks/>
          </p:cNvGraphicFramePr>
          <p:nvPr/>
        </p:nvGraphicFramePr>
        <p:xfrm>
          <a:off x="457200" y="1905000"/>
          <a:ext cx="8610600" cy="2971800"/>
        </p:xfrm>
        <a:graphic>
          <a:graphicData uri="http://schemas.openxmlformats.org/presentationml/2006/ole">
            <mc:AlternateContent xmlns:mc="http://schemas.openxmlformats.org/markup-compatibility/2006">
              <mc:Choice xmlns:v="urn:schemas-microsoft-com:vml" Requires="v">
                <p:oleObj spid="_x0000_s47120" name="Worksheet" r:id="rId4" imgW="4115297" imgH="1571867" progId="Excel.Sheet.8">
                  <p:embed/>
                </p:oleObj>
              </mc:Choice>
              <mc:Fallback>
                <p:oleObj name="Worksheet" r:id="rId4" imgW="4115297" imgH="1571867" progId="Excel.Sheet.8">
                  <p:embed/>
                  <p:pic>
                    <p:nvPicPr>
                      <p:cNvPr id="0" name="Object 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905000"/>
                        <a:ext cx="8610600" cy="2971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107" name="Rectangle 3"/>
          <p:cNvSpPr>
            <a:spLocks noGrp="1" noChangeArrowheads="1"/>
          </p:cNvSpPr>
          <p:nvPr>
            <p:ph type="title"/>
          </p:nvPr>
        </p:nvSpPr>
        <p:spPr>
          <a:noFill/>
        </p:spPr>
        <p:txBody>
          <a:bodyPr lIns="90488" tIns="44450" rIns="90488" bIns="44450"/>
          <a:lstStyle/>
          <a:p>
            <a:pPr eaLnBrk="1" hangingPunct="1"/>
            <a:r>
              <a:rPr lang="en-US" altLang="en-US" sz="3000" smtClean="0"/>
              <a:t>Ending Finished Goods Inventory Budget</a:t>
            </a:r>
          </a:p>
        </p:txBody>
      </p:sp>
      <p:grpSp>
        <p:nvGrpSpPr>
          <p:cNvPr id="47108" name="Group 17"/>
          <p:cNvGrpSpPr>
            <a:grpSpLocks/>
          </p:cNvGrpSpPr>
          <p:nvPr/>
        </p:nvGrpSpPr>
        <p:grpSpPr bwMode="auto">
          <a:xfrm>
            <a:off x="1981200" y="3124200"/>
            <a:ext cx="6781800" cy="2743200"/>
            <a:chOff x="1248" y="1968"/>
            <a:chExt cx="4272" cy="1728"/>
          </a:xfrm>
        </p:grpSpPr>
        <p:sp>
          <p:nvSpPr>
            <p:cNvPr id="47109" name="Line 16"/>
            <p:cNvSpPr>
              <a:spLocks noChangeShapeType="1"/>
            </p:cNvSpPr>
            <p:nvPr/>
          </p:nvSpPr>
          <p:spPr bwMode="auto">
            <a:xfrm flipH="1" flipV="1">
              <a:off x="4176" y="1968"/>
              <a:ext cx="432" cy="134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grpSp>
          <p:nvGrpSpPr>
            <p:cNvPr id="47110" name="Group 10"/>
            <p:cNvGrpSpPr>
              <a:grpSpLocks/>
            </p:cNvGrpSpPr>
            <p:nvPr/>
          </p:nvGrpSpPr>
          <p:grpSpPr bwMode="auto">
            <a:xfrm>
              <a:off x="1248" y="3216"/>
              <a:ext cx="4272" cy="480"/>
              <a:chOff x="528" y="3696"/>
              <a:chExt cx="4272" cy="480"/>
            </a:xfrm>
          </p:grpSpPr>
          <p:sp>
            <p:nvSpPr>
              <p:cNvPr id="47111" name="Rectangle 11"/>
              <p:cNvSpPr>
                <a:spLocks noChangeArrowheads="1"/>
              </p:cNvSpPr>
              <p:nvPr/>
            </p:nvSpPr>
            <p:spPr bwMode="auto">
              <a:xfrm>
                <a:off x="528" y="3696"/>
                <a:ext cx="4272" cy="480"/>
              </a:xfrm>
              <a:prstGeom prst="rect">
                <a:avLst/>
              </a:prstGeom>
              <a:solidFill>
                <a:srgbClr val="800080"/>
              </a:solidFill>
              <a:ln w="9525">
                <a:solidFill>
                  <a:schemeClr val="tx1"/>
                </a:solidFill>
                <a:miter lim="800000"/>
                <a:headEnd/>
                <a:tailEnd/>
              </a:ln>
              <a:effectLst>
                <a:outerShdw dist="35921" dir="2700000" algn="ctr" rotWithShape="0">
                  <a:schemeClr val="bg2"/>
                </a:outerShdw>
              </a:effec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nvGrpSpPr>
              <p:cNvPr id="47112" name="Group 12"/>
              <p:cNvGrpSpPr>
                <a:grpSpLocks/>
              </p:cNvGrpSpPr>
              <p:nvPr/>
            </p:nvGrpSpPr>
            <p:grpSpPr bwMode="auto">
              <a:xfrm>
                <a:off x="618" y="3715"/>
                <a:ext cx="4137" cy="442"/>
                <a:chOff x="374" y="3367"/>
                <a:chExt cx="4137" cy="442"/>
              </a:xfrm>
            </p:grpSpPr>
            <p:sp>
              <p:nvSpPr>
                <p:cNvPr id="47113" name="Text Box 13"/>
                <p:cNvSpPr txBox="1">
                  <a:spLocks noChangeArrowheads="1"/>
                </p:cNvSpPr>
                <p:nvPr/>
              </p:nvSpPr>
              <p:spPr bwMode="auto">
                <a:xfrm>
                  <a:off x="374" y="3367"/>
                  <a:ext cx="264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2000">
                      <a:solidFill>
                        <a:srgbClr val="FFFF00"/>
                      </a:solidFill>
                    </a:rPr>
                    <a:t>Total mfg. OH for quarter  $251,000</a:t>
                  </a:r>
                  <a:br>
                    <a:rPr lang="en-US" altLang="en-US" sz="2000">
                      <a:solidFill>
                        <a:srgbClr val="FFFF00"/>
                      </a:solidFill>
                    </a:rPr>
                  </a:br>
                  <a:r>
                    <a:rPr lang="en-US" altLang="en-US" sz="2000">
                      <a:solidFill>
                        <a:srgbClr val="FFFF00"/>
                      </a:solidFill>
                    </a:rPr>
                    <a:t>Total labor hours required    5,050</a:t>
                  </a:r>
                </a:p>
              </p:txBody>
            </p:sp>
            <p:sp>
              <p:nvSpPr>
                <p:cNvPr id="47114" name="Line 14"/>
                <p:cNvSpPr>
                  <a:spLocks noChangeShapeType="1"/>
                </p:cNvSpPr>
                <p:nvPr/>
              </p:nvSpPr>
              <p:spPr bwMode="auto">
                <a:xfrm>
                  <a:off x="414" y="3591"/>
                  <a:ext cx="2592"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5" name="Text Box 15"/>
                <p:cNvSpPr txBox="1">
                  <a:spLocks noChangeArrowheads="1"/>
                </p:cNvSpPr>
                <p:nvPr/>
              </p:nvSpPr>
              <p:spPr bwMode="auto">
                <a:xfrm>
                  <a:off x="3024" y="3463"/>
                  <a:ext cx="148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r>
                    <a:rPr lang="en-US" altLang="en-US" sz="2000">
                      <a:solidFill>
                        <a:srgbClr val="FFFF00"/>
                      </a:solidFill>
                    </a:rPr>
                    <a:t>=  $49.70 per hour*</a:t>
                  </a:r>
                </a:p>
              </p:txBody>
            </p:sp>
          </p:grpSp>
        </p:grpSp>
      </p:grpSp>
    </p:spTree>
  </p:cSld>
  <p:clrMapOvr>
    <a:masterClrMapping/>
  </p:clrMapOvr>
  <p:transition>
    <p:pull dir="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2"/>
          <p:cNvGraphicFramePr>
            <a:graphicFrameLocks/>
          </p:cNvGraphicFramePr>
          <p:nvPr/>
        </p:nvGraphicFramePr>
        <p:xfrm>
          <a:off x="457200" y="1905000"/>
          <a:ext cx="8610600" cy="2971800"/>
        </p:xfrm>
        <a:graphic>
          <a:graphicData uri="http://schemas.openxmlformats.org/presentationml/2006/ole">
            <mc:AlternateContent xmlns:mc="http://schemas.openxmlformats.org/markup-compatibility/2006">
              <mc:Choice xmlns:v="urn:schemas-microsoft-com:vml" Requires="v">
                <p:oleObj spid="_x0000_s48139" name="Worksheet" r:id="rId4" imgW="4168365" imgH="1615680" progId="Excel.Sheet.8">
                  <p:embed/>
                </p:oleObj>
              </mc:Choice>
              <mc:Fallback>
                <p:oleObj name="Worksheet" r:id="rId4" imgW="4168365" imgH="1615680" progId="Excel.Shee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905000"/>
                        <a:ext cx="8610600" cy="2971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31" name="Rectangle 3"/>
          <p:cNvSpPr>
            <a:spLocks noGrp="1" noChangeArrowheads="1"/>
          </p:cNvSpPr>
          <p:nvPr>
            <p:ph type="title"/>
          </p:nvPr>
        </p:nvSpPr>
        <p:spPr>
          <a:noFill/>
        </p:spPr>
        <p:txBody>
          <a:bodyPr lIns="90488" tIns="44450" rIns="90488" bIns="44450"/>
          <a:lstStyle/>
          <a:p>
            <a:pPr eaLnBrk="1" hangingPunct="1"/>
            <a:r>
              <a:rPr lang="en-US" altLang="en-US" sz="3000" smtClean="0"/>
              <a:t>Ending Finished Goods Inventory Budget</a:t>
            </a:r>
          </a:p>
        </p:txBody>
      </p:sp>
      <p:sp>
        <p:nvSpPr>
          <p:cNvPr id="48132" name="Rectangle 4"/>
          <p:cNvSpPr>
            <a:spLocks noChangeArrowheads="1"/>
          </p:cNvSpPr>
          <p:nvPr/>
        </p:nvSpPr>
        <p:spPr bwMode="auto">
          <a:xfrm>
            <a:off x="7604125" y="3724275"/>
            <a:ext cx="1092200" cy="406400"/>
          </a:xfrm>
          <a:prstGeom prst="rect">
            <a:avLst/>
          </a:prstGeom>
          <a:noFill/>
          <a:ln w="50800">
            <a:solidFill>
              <a:srgbClr val="FC0128"/>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135173" name="Rectangle 5"/>
          <p:cNvSpPr>
            <a:spLocks noChangeArrowheads="1"/>
          </p:cNvSpPr>
          <p:nvPr/>
        </p:nvSpPr>
        <p:spPr bwMode="auto">
          <a:xfrm>
            <a:off x="4224338" y="5105400"/>
            <a:ext cx="3624262" cy="466725"/>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Production Budget</a:t>
            </a:r>
          </a:p>
        </p:txBody>
      </p:sp>
      <p:sp>
        <p:nvSpPr>
          <p:cNvPr id="48134" name="Line 6"/>
          <p:cNvSpPr>
            <a:spLocks noChangeShapeType="1"/>
          </p:cNvSpPr>
          <p:nvPr/>
        </p:nvSpPr>
        <p:spPr bwMode="auto">
          <a:xfrm flipV="1">
            <a:off x="6026150" y="4108450"/>
            <a:ext cx="1587500" cy="1003300"/>
          </a:xfrm>
          <a:prstGeom prst="line">
            <a:avLst/>
          </a:prstGeom>
          <a:noFill/>
          <a:ln w="28575">
            <a:solidFill>
              <a:srgbClr val="FC0128"/>
            </a:solidFill>
            <a:round/>
            <a:headEnd/>
            <a:tailEnd type="triangle" w="med" len="med"/>
          </a:ln>
          <a:effectLst>
            <a:outerShdw dist="127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cove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p:spPr>
        <p:txBody>
          <a:bodyPr lIns="90488" tIns="44450" rIns="90488" bIns="44450"/>
          <a:lstStyle/>
          <a:p>
            <a:pPr eaLnBrk="1" hangingPunct="1"/>
            <a:r>
              <a:rPr lang="en-US" altLang="en-US" sz="2900" smtClean="0"/>
              <a:t>Selling and Administrative Expense Budget</a:t>
            </a:r>
            <a:endParaRPr lang="en-US" altLang="en-US" smtClean="0"/>
          </a:p>
        </p:txBody>
      </p:sp>
      <p:sp>
        <p:nvSpPr>
          <p:cNvPr id="137219" name="Rectangle 3"/>
          <p:cNvSpPr>
            <a:spLocks noGrp="1" noChangeArrowheads="1"/>
          </p:cNvSpPr>
          <p:nvPr>
            <p:ph type="body" idx="1"/>
          </p:nvPr>
        </p:nvSpPr>
        <p:spPr>
          <a:xfrm>
            <a:off x="228600" y="1309688"/>
            <a:ext cx="8763000" cy="5257800"/>
          </a:xfrm>
          <a:solidFill>
            <a:schemeClr val="accent1"/>
          </a:solidFill>
          <a:ln w="12700">
            <a:solidFill>
              <a:schemeClr val="tx1"/>
            </a:solidFill>
          </a:ln>
          <a:effectLst>
            <a:outerShdw dist="53882" dir="2700000" algn="ctr" rotWithShape="0">
              <a:srgbClr val="000000"/>
            </a:outerShdw>
          </a:effectLst>
        </p:spPr>
        <p:txBody>
          <a:bodyPr lIns="90488" tIns="44450" rIns="90488" bIns="44450"/>
          <a:lstStyle/>
          <a:p>
            <a:pPr eaLnBrk="1" hangingPunct="1">
              <a:lnSpc>
                <a:spcPct val="95000"/>
              </a:lnSpc>
              <a:spcBef>
                <a:spcPct val="40000"/>
              </a:spcBef>
              <a:buClr>
                <a:srgbClr val="FFFF00"/>
              </a:buClr>
              <a:defRPr/>
            </a:pPr>
            <a:r>
              <a:rPr lang="en-US" sz="2800" dirty="0" smtClean="0">
                <a:solidFill>
                  <a:srgbClr val="FFFFFF"/>
                </a:solidFill>
                <a:effectLst>
                  <a:outerShdw blurRad="38100" dist="38100" dir="2700000" algn="tl">
                    <a:srgbClr val="000000"/>
                  </a:outerShdw>
                </a:effectLst>
              </a:rPr>
              <a:t>At Royal, the selling and administrative expenses budget is divided into variable and fixed components.</a:t>
            </a:r>
          </a:p>
          <a:p>
            <a:pPr eaLnBrk="1" hangingPunct="1">
              <a:lnSpc>
                <a:spcPct val="95000"/>
              </a:lnSpc>
              <a:spcBef>
                <a:spcPct val="40000"/>
              </a:spcBef>
              <a:buClr>
                <a:srgbClr val="FFFF00"/>
              </a:buClr>
              <a:defRPr/>
            </a:pPr>
            <a:r>
              <a:rPr lang="en-US" sz="2800" dirty="0" smtClean="0">
                <a:solidFill>
                  <a:srgbClr val="FFFFFF"/>
                </a:solidFill>
                <a:effectLst>
                  <a:outerShdw blurRad="38100" dist="38100" dir="2700000" algn="tl">
                    <a:srgbClr val="000000"/>
                  </a:outerShdw>
                </a:effectLst>
              </a:rPr>
              <a:t>The variable selling and administrative expenses are $0.50 per unit sold.</a:t>
            </a:r>
          </a:p>
          <a:p>
            <a:pPr eaLnBrk="1" hangingPunct="1">
              <a:lnSpc>
                <a:spcPct val="95000"/>
              </a:lnSpc>
              <a:spcBef>
                <a:spcPct val="40000"/>
              </a:spcBef>
              <a:buClr>
                <a:srgbClr val="FFFF00"/>
              </a:buClr>
              <a:defRPr/>
            </a:pPr>
            <a:r>
              <a:rPr lang="en-US" sz="2800" dirty="0" smtClean="0">
                <a:solidFill>
                  <a:srgbClr val="FFFFFF"/>
                </a:solidFill>
                <a:effectLst>
                  <a:outerShdw blurRad="38100" dist="38100" dir="2700000" algn="tl">
                    <a:srgbClr val="000000"/>
                  </a:outerShdw>
                </a:effectLst>
              </a:rPr>
              <a:t>Fixed selling and administrative expenses are $70,000 per month.</a:t>
            </a:r>
          </a:p>
          <a:p>
            <a:pPr eaLnBrk="1" hangingPunct="1">
              <a:lnSpc>
                <a:spcPct val="95000"/>
              </a:lnSpc>
              <a:spcBef>
                <a:spcPct val="40000"/>
              </a:spcBef>
              <a:buClr>
                <a:srgbClr val="FFFF00"/>
              </a:buClr>
              <a:defRPr/>
            </a:pPr>
            <a:r>
              <a:rPr lang="en-US" sz="2800" dirty="0" smtClean="0">
                <a:solidFill>
                  <a:srgbClr val="FFFFFF"/>
                </a:solidFill>
                <a:effectLst>
                  <a:outerShdw blurRad="38100" dist="38100" dir="2700000" algn="tl">
                    <a:srgbClr val="000000"/>
                  </a:outerShdw>
                </a:effectLst>
              </a:rPr>
              <a:t>The fixed selling and administrative expenses include $10,000 in costs – primarily depreciation – that are not cash outflows of the current month</a:t>
            </a:r>
            <a:r>
              <a:rPr lang="en-US" sz="2800" dirty="0" smtClean="0">
                <a:effectLst>
                  <a:outerShdw blurRad="38100" dist="38100" dir="2700000" algn="tl">
                    <a:srgbClr val="FFFFFF"/>
                  </a:outerShdw>
                </a:effectLst>
              </a:rPr>
              <a:t>.</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animEffect transition="in" filter="wipe(up)">
                                      <p:cBhvr>
                                        <p:cTn id="7" dur="500"/>
                                        <p:tgtEl>
                                          <p:spTgt spid="137219">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animEffect transition="in" filter="wipe(up)">
                                      <p:cBhvr>
                                        <p:cTn id="11" dur="500"/>
                                        <p:tgtEl>
                                          <p:spTgt spid="13721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7219">
                                            <p:txEl>
                                              <p:pRg st="2" end="2"/>
                                            </p:txEl>
                                          </p:spTgt>
                                        </p:tgtEl>
                                        <p:attrNameLst>
                                          <p:attrName>style.visibility</p:attrName>
                                        </p:attrNameLst>
                                      </p:cBhvr>
                                      <p:to>
                                        <p:strVal val="visible"/>
                                      </p:to>
                                    </p:set>
                                    <p:animEffect transition="in" filter="wipe(up)">
                                      <p:cBhvr>
                                        <p:cTn id="15" dur="500"/>
                                        <p:tgtEl>
                                          <p:spTgt spid="137219">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7219">
                                            <p:txEl>
                                              <p:pRg st="3" end="3"/>
                                            </p:txEl>
                                          </p:spTgt>
                                        </p:tgtEl>
                                        <p:attrNameLst>
                                          <p:attrName>style.visibility</p:attrName>
                                        </p:attrNameLst>
                                      </p:cBhvr>
                                      <p:to>
                                        <p:strVal val="visible"/>
                                      </p:to>
                                    </p:set>
                                    <p:animEffect transition="in" filter="wipe(up)">
                                      <p:cBhvr>
                                        <p:cTn id="19" dur="500"/>
                                        <p:tgtEl>
                                          <p:spTgt spid="137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p:spPr>
        <p:txBody>
          <a:bodyPr lIns="90488" tIns="44450" rIns="90488" bIns="44450"/>
          <a:lstStyle/>
          <a:p>
            <a:pPr eaLnBrk="1" hangingPunct="1"/>
            <a:r>
              <a:rPr lang="en-US" altLang="en-US" sz="2900" smtClean="0"/>
              <a:t>Selling and Administrative Expense Budget</a:t>
            </a:r>
          </a:p>
        </p:txBody>
      </p:sp>
      <p:pic>
        <p:nvPicPr>
          <p:cNvPr id="50179" name="Picture 4" descr="C9S&amp;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1371600"/>
            <a:ext cx="9067800" cy="4095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check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p:spPr>
        <p:txBody>
          <a:bodyPr lIns="90488" tIns="44450" rIns="90488" bIns="44450"/>
          <a:lstStyle/>
          <a:p>
            <a:pPr eaLnBrk="1" hangingPunct="1"/>
            <a:r>
              <a:rPr lang="en-US" altLang="en-US" sz="2900" smtClean="0"/>
              <a:t>Selling and Administrative Expense Budget</a:t>
            </a:r>
          </a:p>
        </p:txBody>
      </p:sp>
      <p:pic>
        <p:nvPicPr>
          <p:cNvPr id="51203" name="Picture 5" descr="C9S&amp;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371600"/>
            <a:ext cx="8915400" cy="3979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04" name="Oval 4"/>
          <p:cNvSpPr>
            <a:spLocks noChangeArrowheads="1"/>
          </p:cNvSpPr>
          <p:nvPr/>
        </p:nvSpPr>
        <p:spPr bwMode="auto">
          <a:xfrm>
            <a:off x="7391400" y="4724400"/>
            <a:ext cx="1524000" cy="381000"/>
          </a:xfrm>
          <a:prstGeom prst="ellipse">
            <a:avLst/>
          </a:prstGeom>
          <a:noFill/>
          <a:ln w="28575">
            <a:solidFill>
              <a:srgbClr val="FF0000"/>
            </a:solidFill>
            <a:round/>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p:txBody>
          <a:bodyPr/>
          <a:lstStyle/>
          <a:p>
            <a:pPr eaLnBrk="1" hangingPunct="1"/>
            <a:r>
              <a:rPr lang="en-US" altLang="en-US" smtClean="0"/>
              <a:t>Format of the Cash Budget</a:t>
            </a:r>
          </a:p>
        </p:txBody>
      </p:sp>
      <p:sp>
        <p:nvSpPr>
          <p:cNvPr id="199685" name="Text Box 5"/>
          <p:cNvSpPr txBox="1">
            <a:spLocks noChangeArrowheads="1"/>
          </p:cNvSpPr>
          <p:nvPr/>
        </p:nvSpPr>
        <p:spPr bwMode="auto">
          <a:xfrm>
            <a:off x="304800" y="1524000"/>
            <a:ext cx="8458200" cy="4435475"/>
          </a:xfrm>
          <a:prstGeom prst="rect">
            <a:avLst/>
          </a:prstGeom>
          <a:solidFill>
            <a:srgbClr val="006600"/>
          </a:solidFill>
          <a:ln w="9525">
            <a:solidFill>
              <a:schemeClr val="tx1"/>
            </a:solidFill>
            <a:miter lim="800000"/>
            <a:headEnd/>
            <a:tailEnd/>
          </a:ln>
          <a:effectLst>
            <a:outerShdw dist="35921" dir="2700000" algn="ctr" rotWithShape="0">
              <a:schemeClr val="bg2"/>
            </a:outerShdw>
          </a:effectLst>
        </p:spPr>
        <p:txBody>
          <a:bodyPr>
            <a:spAutoFit/>
          </a:bodyPr>
          <a:lstStyle/>
          <a:p>
            <a:pPr marL="457200" indent="-457200">
              <a:spcBef>
                <a:spcPct val="50000"/>
              </a:spcBef>
              <a:defRPr/>
            </a:pPr>
            <a:r>
              <a:rPr lang="en-US" sz="3200" dirty="0">
                <a:solidFill>
                  <a:srgbClr val="FFFFFF"/>
                </a:solidFill>
                <a:effectLst>
                  <a:outerShdw blurRad="38100" dist="38100" dir="2700000" algn="tl">
                    <a:srgbClr val="000000"/>
                  </a:outerShdw>
                </a:effectLst>
                <a:latin typeface="Arial" charset="0"/>
              </a:rPr>
              <a:t>The cash budget is divided into </a:t>
            </a:r>
            <a:r>
              <a:rPr lang="en-US" sz="3200" dirty="0">
                <a:solidFill>
                  <a:srgbClr val="FFFF00"/>
                </a:solidFill>
                <a:effectLst>
                  <a:outerShdw blurRad="38100" dist="38100" dir="2700000" algn="tl">
                    <a:srgbClr val="000000"/>
                  </a:outerShdw>
                </a:effectLst>
                <a:latin typeface="Arial" charset="0"/>
              </a:rPr>
              <a:t>four</a:t>
            </a:r>
            <a:r>
              <a:rPr lang="en-US" sz="3200" dirty="0">
                <a:solidFill>
                  <a:srgbClr val="FFFFFF"/>
                </a:solidFill>
                <a:effectLst>
                  <a:outerShdw blurRad="38100" dist="38100" dir="2700000" algn="tl">
                    <a:srgbClr val="000000"/>
                  </a:outerShdw>
                </a:effectLst>
                <a:latin typeface="Arial" charset="0"/>
              </a:rPr>
              <a:t> sections:</a:t>
            </a:r>
          </a:p>
          <a:p>
            <a:pPr marL="457200" indent="-457200">
              <a:spcBef>
                <a:spcPct val="50000"/>
              </a:spcBef>
              <a:buClr>
                <a:srgbClr val="FFFF00"/>
              </a:buClr>
              <a:buFontTx/>
              <a:buAutoNum type="arabicPeriod"/>
              <a:defRPr/>
            </a:pPr>
            <a:r>
              <a:rPr lang="en-US" dirty="0">
                <a:solidFill>
                  <a:srgbClr val="FFFFFF"/>
                </a:solidFill>
                <a:effectLst>
                  <a:outerShdw blurRad="38100" dist="38100" dir="2700000" algn="tl">
                    <a:srgbClr val="000000"/>
                  </a:outerShdw>
                </a:effectLst>
                <a:latin typeface="Arial" charset="0"/>
              </a:rPr>
              <a:t>Cash receipts listing all cash inflows excluding borrowing</a:t>
            </a:r>
          </a:p>
          <a:p>
            <a:pPr marL="457200" indent="-457200">
              <a:spcBef>
                <a:spcPct val="50000"/>
              </a:spcBef>
              <a:buClr>
                <a:srgbClr val="FFFF00"/>
              </a:buClr>
              <a:buFontTx/>
              <a:buAutoNum type="arabicPeriod"/>
              <a:defRPr/>
            </a:pPr>
            <a:r>
              <a:rPr lang="en-US" dirty="0">
                <a:solidFill>
                  <a:srgbClr val="FFFFFF"/>
                </a:solidFill>
                <a:effectLst>
                  <a:outerShdw blurRad="38100" dist="38100" dir="2700000" algn="tl">
                    <a:srgbClr val="000000"/>
                  </a:outerShdw>
                </a:effectLst>
                <a:latin typeface="Arial" charset="0"/>
              </a:rPr>
              <a:t>Cash disbursements listing all payments excluding repayments of principal and interest</a:t>
            </a:r>
          </a:p>
          <a:p>
            <a:pPr marL="457200" indent="-457200">
              <a:spcBef>
                <a:spcPct val="50000"/>
              </a:spcBef>
              <a:buClr>
                <a:srgbClr val="FFFF00"/>
              </a:buClr>
              <a:buFontTx/>
              <a:buAutoNum type="arabicPeriod"/>
              <a:defRPr/>
            </a:pPr>
            <a:r>
              <a:rPr lang="en-US" dirty="0">
                <a:solidFill>
                  <a:srgbClr val="FFFFFF"/>
                </a:solidFill>
                <a:effectLst>
                  <a:outerShdw blurRad="38100" dist="38100" dir="2700000" algn="tl">
                    <a:srgbClr val="000000"/>
                  </a:outerShdw>
                </a:effectLst>
                <a:latin typeface="Arial" charset="0"/>
              </a:rPr>
              <a:t>Cash excess or deficiency</a:t>
            </a:r>
          </a:p>
          <a:p>
            <a:pPr marL="457200" indent="-457200">
              <a:spcBef>
                <a:spcPct val="50000"/>
              </a:spcBef>
              <a:buClr>
                <a:srgbClr val="FFFF00"/>
              </a:buClr>
              <a:buFontTx/>
              <a:buAutoNum type="arabicPeriod"/>
              <a:defRPr/>
            </a:pPr>
            <a:r>
              <a:rPr lang="en-US" dirty="0">
                <a:solidFill>
                  <a:srgbClr val="FFFFFF"/>
                </a:solidFill>
                <a:effectLst>
                  <a:outerShdw blurRad="38100" dist="38100" dir="2700000" algn="tl">
                    <a:srgbClr val="000000"/>
                  </a:outerShdw>
                </a:effectLst>
                <a:latin typeface="Arial" charset="0"/>
              </a:rPr>
              <a:t>The financing section listing all borrowings, repayments and interest</a:t>
            </a:r>
          </a:p>
        </p:txBody>
      </p:sp>
    </p:spTree>
  </p:cSld>
  <p:clrMapOvr>
    <a:masterClrMapping/>
  </p:clrMapOvr>
  <p:transition>
    <p:strips dir="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noFill/>
        </p:spPr>
        <p:txBody>
          <a:bodyPr lIns="90488" tIns="44450" rIns="90488" bIns="44450"/>
          <a:lstStyle/>
          <a:p>
            <a:pPr eaLnBrk="1" hangingPunct="1"/>
            <a:r>
              <a:rPr lang="en-US" altLang="en-US" smtClean="0"/>
              <a:t>The Cash Budget</a:t>
            </a:r>
          </a:p>
        </p:txBody>
      </p:sp>
      <p:sp>
        <p:nvSpPr>
          <p:cNvPr id="147459" name="Rectangle 3"/>
          <p:cNvSpPr>
            <a:spLocks noGrp="1" noChangeArrowheads="1"/>
          </p:cNvSpPr>
          <p:nvPr>
            <p:ph type="body" idx="1"/>
          </p:nvPr>
        </p:nvSpPr>
        <p:spPr>
          <a:xfrm>
            <a:off x="228600" y="1447800"/>
            <a:ext cx="8686800" cy="4953000"/>
          </a:xfrm>
          <a:solidFill>
            <a:srgbClr val="F8F8F8"/>
          </a:solidFill>
          <a:ln w="12700">
            <a:solidFill>
              <a:srgbClr val="000000"/>
            </a:solidFill>
          </a:ln>
          <a:effectLst>
            <a:outerShdw dist="53882" dir="2700000" algn="ctr" rotWithShape="0">
              <a:srgbClr val="000000"/>
            </a:outerShdw>
          </a:effectLst>
        </p:spPr>
        <p:txBody>
          <a:bodyPr lIns="90488" tIns="44450" rIns="90488" bIns="44450"/>
          <a:lstStyle/>
          <a:p>
            <a:pPr eaLnBrk="1" hangingPunct="1">
              <a:buFont typeface="Times" panose="02020603050405020304" pitchFamily="18" charset="0"/>
              <a:buNone/>
              <a:defRPr/>
            </a:pPr>
            <a:r>
              <a:rPr lang="en-US" sz="3400" dirty="0" smtClean="0">
                <a:effectLst>
                  <a:outerShdw blurRad="38100" dist="38100" dir="2700000" algn="tl">
                    <a:srgbClr val="C0C0C0"/>
                  </a:outerShdw>
                </a:effectLst>
              </a:rPr>
              <a:t>Royal:</a:t>
            </a:r>
          </a:p>
          <a:p>
            <a:pPr lvl="1" eaLnBrk="1" hangingPunct="1">
              <a:spcBef>
                <a:spcPct val="30000"/>
              </a:spcBef>
              <a:buFont typeface="Monotype Sorts" pitchFamily="2" charset="2"/>
              <a:buChar char="l"/>
              <a:defRPr/>
            </a:pPr>
            <a:r>
              <a:rPr lang="en-US" sz="2800" dirty="0" smtClean="0">
                <a:effectLst>
                  <a:outerShdw blurRad="38100" dist="38100" dir="2700000" algn="tl">
                    <a:srgbClr val="C0C0C0"/>
                  </a:outerShdw>
                </a:effectLst>
              </a:rPr>
              <a:t>Maintains a 16% open line of credit for $75,000</a:t>
            </a:r>
          </a:p>
          <a:p>
            <a:pPr lvl="1" eaLnBrk="1" hangingPunct="1">
              <a:spcBef>
                <a:spcPct val="30000"/>
              </a:spcBef>
              <a:buFont typeface="Monotype Sorts" pitchFamily="2" charset="2"/>
              <a:buChar char="l"/>
              <a:defRPr/>
            </a:pPr>
            <a:r>
              <a:rPr lang="en-US" sz="2800" dirty="0" smtClean="0">
                <a:effectLst>
                  <a:outerShdw blurRad="38100" dist="38100" dir="2700000" algn="tl">
                    <a:srgbClr val="C0C0C0"/>
                  </a:outerShdw>
                </a:effectLst>
              </a:rPr>
              <a:t>Maintains a minimum cash balance of $30,000</a:t>
            </a:r>
          </a:p>
          <a:p>
            <a:pPr lvl="1" eaLnBrk="1" hangingPunct="1">
              <a:spcBef>
                <a:spcPct val="30000"/>
              </a:spcBef>
              <a:buFont typeface="Monotype Sorts" pitchFamily="2" charset="2"/>
              <a:buChar char="l"/>
              <a:defRPr/>
            </a:pPr>
            <a:r>
              <a:rPr lang="en-US" sz="2800" dirty="0" smtClean="0">
                <a:effectLst>
                  <a:outerShdw blurRad="38100" dist="38100" dir="2700000" algn="tl">
                    <a:srgbClr val="C0C0C0"/>
                  </a:outerShdw>
                </a:effectLst>
              </a:rPr>
              <a:t>Borrows on the first day of the month and repays loans on the last day of the month</a:t>
            </a:r>
          </a:p>
          <a:p>
            <a:pPr lvl="1" eaLnBrk="1" hangingPunct="1">
              <a:spcBef>
                <a:spcPct val="30000"/>
              </a:spcBef>
              <a:buFont typeface="Monotype Sorts" pitchFamily="2" charset="2"/>
              <a:buChar char="l"/>
              <a:defRPr/>
            </a:pPr>
            <a:r>
              <a:rPr lang="en-US" sz="2800" dirty="0" smtClean="0">
                <a:effectLst>
                  <a:outerShdw blurRad="38100" dist="38100" dir="2700000" algn="tl">
                    <a:srgbClr val="C0C0C0"/>
                  </a:outerShdw>
                </a:effectLst>
              </a:rPr>
              <a:t>Pays a cash dividend of $49,000 in April</a:t>
            </a:r>
          </a:p>
          <a:p>
            <a:pPr lvl="1" eaLnBrk="1" hangingPunct="1">
              <a:spcBef>
                <a:spcPct val="30000"/>
              </a:spcBef>
              <a:buFont typeface="Monotype Sorts" pitchFamily="2" charset="2"/>
              <a:buChar char="l"/>
              <a:defRPr/>
            </a:pPr>
            <a:r>
              <a:rPr lang="en-US" sz="2800" dirty="0" smtClean="0">
                <a:effectLst>
                  <a:outerShdw blurRad="38100" dist="38100" dir="2700000" algn="tl">
                    <a:srgbClr val="C0C0C0"/>
                  </a:outerShdw>
                </a:effectLst>
              </a:rPr>
              <a:t>Purchases $143,700 of equipment in May and $48,300 in June paid in cash</a:t>
            </a:r>
            <a:endParaRPr lang="en-US" sz="3200" dirty="0" smtClean="0">
              <a:effectLst>
                <a:outerShdw blurRad="38100" dist="38100" dir="2700000" algn="tl">
                  <a:srgbClr val="C0C0C0"/>
                </a:outerShdw>
              </a:effectLst>
            </a:endParaRPr>
          </a:p>
          <a:p>
            <a:pPr lvl="1" eaLnBrk="1" hangingPunct="1">
              <a:spcBef>
                <a:spcPct val="30000"/>
              </a:spcBef>
              <a:buFont typeface="Monotype Sorts" pitchFamily="2" charset="2"/>
              <a:buChar char="l"/>
              <a:defRPr/>
            </a:pPr>
            <a:r>
              <a:rPr lang="en-US" sz="2800" dirty="0" smtClean="0">
                <a:effectLst>
                  <a:outerShdw blurRad="38100" dist="38100" dir="2700000" algn="tl">
                    <a:srgbClr val="C0C0C0"/>
                  </a:outerShdw>
                </a:effectLst>
              </a:rPr>
              <a:t>Has an April 1 cash balance of $40,000</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animEffect transition="in" filter="wipe(up)">
                                      <p:cBhvr>
                                        <p:cTn id="7" dur="500"/>
                                        <p:tgtEl>
                                          <p:spTgt spid="147459">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animEffect transition="in" filter="wipe(up)">
                                      <p:cBhvr>
                                        <p:cTn id="11" dur="500"/>
                                        <p:tgtEl>
                                          <p:spTgt spid="14745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animEffect transition="in" filter="wipe(up)">
                                      <p:cBhvr>
                                        <p:cTn id="15" dur="500"/>
                                        <p:tgtEl>
                                          <p:spTgt spid="147459">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animEffect transition="in" filter="wipe(up)">
                                      <p:cBhvr>
                                        <p:cTn id="19" dur="500"/>
                                        <p:tgtEl>
                                          <p:spTgt spid="147459">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7459">
                                            <p:txEl>
                                              <p:pRg st="4" end="4"/>
                                            </p:txEl>
                                          </p:spTgt>
                                        </p:tgtEl>
                                        <p:attrNameLst>
                                          <p:attrName>style.visibility</p:attrName>
                                        </p:attrNameLst>
                                      </p:cBhvr>
                                      <p:to>
                                        <p:strVal val="visible"/>
                                      </p:to>
                                    </p:set>
                                    <p:animEffect transition="in" filter="wipe(up)">
                                      <p:cBhvr>
                                        <p:cTn id="23" dur="500"/>
                                        <p:tgtEl>
                                          <p:spTgt spid="147459">
                                            <p:txEl>
                                              <p:pRg st="4" end="4"/>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47459">
                                            <p:txEl>
                                              <p:pRg st="5" end="5"/>
                                            </p:txEl>
                                          </p:spTgt>
                                        </p:tgtEl>
                                        <p:attrNameLst>
                                          <p:attrName>style.visibility</p:attrName>
                                        </p:attrNameLst>
                                      </p:cBhvr>
                                      <p:to>
                                        <p:strVal val="visible"/>
                                      </p:to>
                                    </p:set>
                                    <p:animEffect transition="in" filter="wipe(up)">
                                      <p:cBhvr>
                                        <p:cTn id="27" dur="500"/>
                                        <p:tgtEl>
                                          <p:spTgt spid="147459">
                                            <p:txEl>
                                              <p:pRg st="5" end="5"/>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47459">
                                            <p:txEl>
                                              <p:pRg st="6" end="6"/>
                                            </p:txEl>
                                          </p:spTgt>
                                        </p:tgtEl>
                                        <p:attrNameLst>
                                          <p:attrName>style.visibility</p:attrName>
                                        </p:attrNameLst>
                                      </p:cBhvr>
                                      <p:to>
                                        <p:strVal val="visible"/>
                                      </p:to>
                                    </p:set>
                                    <p:animEffect transition="in" filter="wipe(up)">
                                      <p:cBhvr>
                                        <p:cTn id="31" dur="500"/>
                                        <p:tgtEl>
                                          <p:spTgt spid="147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2" autoUpdateAnimBg="0"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title"/>
          </p:nvPr>
        </p:nvSpPr>
        <p:spPr>
          <a:noFill/>
        </p:spPr>
        <p:txBody>
          <a:bodyPr lIns="90488" tIns="44450" rIns="90488" bIns="44450"/>
          <a:lstStyle/>
          <a:p>
            <a:pPr eaLnBrk="1" hangingPunct="1"/>
            <a:r>
              <a:rPr lang="en-US" altLang="en-US" smtClean="0"/>
              <a:t>The Cash Budget</a:t>
            </a:r>
          </a:p>
        </p:txBody>
      </p:sp>
      <p:pic>
        <p:nvPicPr>
          <p:cNvPr id="54275" name="Picture 10" descr="C9CashBu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00088"/>
            <a:ext cx="8686800" cy="6107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54276" name="Group 11"/>
          <p:cNvGrpSpPr>
            <a:grpSpLocks/>
          </p:cNvGrpSpPr>
          <p:nvPr/>
        </p:nvGrpSpPr>
        <p:grpSpPr bwMode="auto">
          <a:xfrm>
            <a:off x="3733800" y="2514600"/>
            <a:ext cx="5218113" cy="831850"/>
            <a:chOff x="2352" y="1515"/>
            <a:chExt cx="3287" cy="524"/>
          </a:xfrm>
        </p:grpSpPr>
        <p:sp>
          <p:nvSpPr>
            <p:cNvPr id="54278" name="Rectangle 4"/>
            <p:cNvSpPr>
              <a:spLocks noChangeArrowheads="1"/>
            </p:cNvSpPr>
            <p:nvPr/>
          </p:nvSpPr>
          <p:spPr bwMode="auto">
            <a:xfrm>
              <a:off x="2352" y="1584"/>
              <a:ext cx="704" cy="144"/>
            </a:xfrm>
            <a:prstGeom prst="rect">
              <a:avLst/>
            </a:prstGeom>
            <a:noFill/>
            <a:ln w="38100">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
          <p:nvSpPr>
            <p:cNvPr id="54279" name="Line 5"/>
            <p:cNvSpPr>
              <a:spLocks noChangeShapeType="1"/>
            </p:cNvSpPr>
            <p:nvPr/>
          </p:nvSpPr>
          <p:spPr bwMode="auto">
            <a:xfrm flipH="1" flipV="1">
              <a:off x="3064" y="1641"/>
              <a:ext cx="632" cy="152"/>
            </a:xfrm>
            <a:prstGeom prst="line">
              <a:avLst/>
            </a:prstGeom>
            <a:noFill/>
            <a:ln w="38100">
              <a:solidFill>
                <a:srgbClr val="FC012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9510" name="Rectangle 6"/>
            <p:cNvSpPr>
              <a:spLocks noChangeArrowheads="1"/>
            </p:cNvSpPr>
            <p:nvPr/>
          </p:nvSpPr>
          <p:spPr bwMode="auto">
            <a:xfrm>
              <a:off x="3648" y="1515"/>
              <a:ext cx="1991" cy="524"/>
            </a:xfrm>
            <a:prstGeom prst="rect">
              <a:avLst/>
            </a:prstGeom>
            <a:solidFill>
              <a:srgbClr val="006600"/>
            </a:solidFill>
            <a:ln w="12700">
              <a:solidFill>
                <a:schemeClr val="tx1"/>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Schedule of Expected</a:t>
              </a:r>
            </a:p>
            <a:p>
              <a:pPr algn="ctr">
                <a:defRPr/>
              </a:pPr>
              <a:r>
                <a:rPr lang="en-US" sz="2400" dirty="0">
                  <a:solidFill>
                    <a:srgbClr val="FFFFCC"/>
                  </a:solidFill>
                  <a:effectLst>
                    <a:outerShdw blurRad="38100" dist="38100" dir="2700000" algn="tl">
                      <a:srgbClr val="000000"/>
                    </a:outerShdw>
                  </a:effectLst>
                  <a:latin typeface="Arial" charset="0"/>
                </a:rPr>
                <a:t>Cash Collections</a:t>
              </a:r>
            </a:p>
          </p:txBody>
        </p:sp>
      </p:grpSp>
      <p:sp>
        <p:nvSpPr>
          <p:cNvPr id="54277" name="Rectangle 13"/>
          <p:cNvSpPr>
            <a:spLocks noChangeArrowheads="1"/>
          </p:cNvSpPr>
          <p:nvPr/>
        </p:nvSpPr>
        <p:spPr bwMode="auto">
          <a:xfrm>
            <a:off x="3886200" y="3200400"/>
            <a:ext cx="838200" cy="38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title"/>
          </p:nvPr>
        </p:nvSpPr>
        <p:spPr>
          <a:noFill/>
        </p:spPr>
        <p:txBody>
          <a:bodyPr lIns="90488" tIns="44450" rIns="90488" bIns="44450"/>
          <a:lstStyle/>
          <a:p>
            <a:pPr eaLnBrk="1" hangingPunct="1"/>
            <a:r>
              <a:rPr lang="en-US" altLang="en-US" smtClean="0"/>
              <a:t>The Cash Budget</a:t>
            </a:r>
          </a:p>
        </p:txBody>
      </p:sp>
      <p:grpSp>
        <p:nvGrpSpPr>
          <p:cNvPr id="55299" name="Group 22"/>
          <p:cNvGrpSpPr>
            <a:grpSpLocks/>
          </p:cNvGrpSpPr>
          <p:nvPr/>
        </p:nvGrpSpPr>
        <p:grpSpPr bwMode="auto">
          <a:xfrm>
            <a:off x="228600" y="762000"/>
            <a:ext cx="8686800" cy="6075363"/>
            <a:chOff x="288" y="576"/>
            <a:chExt cx="5088" cy="3731"/>
          </a:xfrm>
        </p:grpSpPr>
        <p:grpSp>
          <p:nvGrpSpPr>
            <p:cNvPr id="55309" name="Group 18"/>
            <p:cNvGrpSpPr>
              <a:grpSpLocks/>
            </p:cNvGrpSpPr>
            <p:nvPr/>
          </p:nvGrpSpPr>
          <p:grpSpPr bwMode="auto">
            <a:xfrm>
              <a:off x="288" y="576"/>
              <a:ext cx="5088" cy="3731"/>
              <a:chOff x="288" y="576"/>
              <a:chExt cx="5088" cy="3731"/>
            </a:xfrm>
          </p:grpSpPr>
          <p:pic>
            <p:nvPicPr>
              <p:cNvPr id="55312" name="Picture 19" descr="C9CashBud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576"/>
                <a:ext cx="5088" cy="373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313" name="Rectangle 20"/>
              <p:cNvSpPr>
                <a:spLocks noChangeArrowheads="1"/>
              </p:cNvSpPr>
              <p:nvPr/>
            </p:nvSpPr>
            <p:spPr bwMode="auto">
              <a:xfrm>
                <a:off x="2352" y="3072"/>
                <a:ext cx="576" cy="1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sp>
          <p:nvSpPr>
            <p:cNvPr id="55310" name="Line 4"/>
            <p:cNvSpPr>
              <a:spLocks noChangeShapeType="1"/>
            </p:cNvSpPr>
            <p:nvPr/>
          </p:nvSpPr>
          <p:spPr bwMode="auto">
            <a:xfrm flipH="1">
              <a:off x="2888" y="2208"/>
              <a:ext cx="961" cy="0"/>
            </a:xfrm>
            <a:prstGeom prst="line">
              <a:avLst/>
            </a:prstGeom>
            <a:noFill/>
            <a:ln w="38100">
              <a:solidFill>
                <a:srgbClr val="FF0000"/>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1557" name="Rectangle 5"/>
            <p:cNvSpPr>
              <a:spLocks noChangeArrowheads="1"/>
            </p:cNvSpPr>
            <p:nvPr/>
          </p:nvSpPr>
          <p:spPr bwMode="auto">
            <a:xfrm>
              <a:off x="3854" y="1972"/>
              <a:ext cx="1087" cy="511"/>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Direct Labor</a:t>
              </a:r>
            </a:p>
            <a:p>
              <a:pPr algn="ctr">
                <a:defRPr/>
              </a:pPr>
              <a:r>
                <a:rPr lang="en-US" sz="2400" dirty="0">
                  <a:solidFill>
                    <a:srgbClr val="FFFFCC"/>
                  </a:solidFill>
                  <a:effectLst>
                    <a:outerShdw blurRad="38100" dist="38100" dir="2700000" algn="tl">
                      <a:srgbClr val="000000"/>
                    </a:outerShdw>
                  </a:effectLst>
                  <a:latin typeface="Arial" charset="0"/>
                </a:rPr>
                <a:t>Budget</a:t>
              </a:r>
            </a:p>
          </p:txBody>
        </p:sp>
      </p:grpSp>
      <p:grpSp>
        <p:nvGrpSpPr>
          <p:cNvPr id="55300" name="Group 23"/>
          <p:cNvGrpSpPr>
            <a:grpSpLocks/>
          </p:cNvGrpSpPr>
          <p:nvPr/>
        </p:nvGrpSpPr>
        <p:grpSpPr bwMode="auto">
          <a:xfrm>
            <a:off x="4572000" y="3733800"/>
            <a:ext cx="4032250" cy="1212850"/>
            <a:chOff x="2880" y="2352"/>
            <a:chExt cx="2540" cy="764"/>
          </a:xfrm>
        </p:grpSpPr>
        <p:sp>
          <p:nvSpPr>
            <p:cNvPr id="55307" name="Line 6"/>
            <p:cNvSpPr>
              <a:spLocks noChangeShapeType="1"/>
            </p:cNvSpPr>
            <p:nvPr/>
          </p:nvSpPr>
          <p:spPr bwMode="auto">
            <a:xfrm flipH="1" flipV="1">
              <a:off x="2880" y="2352"/>
              <a:ext cx="912" cy="480"/>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1559" name="Rectangle 7"/>
            <p:cNvSpPr>
              <a:spLocks noChangeArrowheads="1"/>
            </p:cNvSpPr>
            <p:nvPr/>
          </p:nvSpPr>
          <p:spPr bwMode="auto">
            <a:xfrm>
              <a:off x="3792" y="2592"/>
              <a:ext cx="1628" cy="524"/>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Manufacturing</a:t>
              </a:r>
            </a:p>
            <a:p>
              <a:pPr algn="ctr">
                <a:defRPr/>
              </a:pPr>
              <a:r>
                <a:rPr lang="en-US" sz="2400" dirty="0">
                  <a:solidFill>
                    <a:srgbClr val="FFFFCC"/>
                  </a:solidFill>
                  <a:effectLst>
                    <a:outerShdw blurRad="38100" dist="38100" dir="2700000" algn="tl">
                      <a:srgbClr val="000000"/>
                    </a:outerShdw>
                  </a:effectLst>
                  <a:latin typeface="Arial" charset="0"/>
                </a:rPr>
                <a:t>Overhead Budget</a:t>
              </a:r>
            </a:p>
          </p:txBody>
        </p:sp>
      </p:grpSp>
      <p:grpSp>
        <p:nvGrpSpPr>
          <p:cNvPr id="55301" name="Group 24"/>
          <p:cNvGrpSpPr>
            <a:grpSpLocks/>
          </p:cNvGrpSpPr>
          <p:nvPr/>
        </p:nvGrpSpPr>
        <p:grpSpPr bwMode="auto">
          <a:xfrm>
            <a:off x="4546600" y="4089400"/>
            <a:ext cx="4260850" cy="1963738"/>
            <a:chOff x="2864" y="2576"/>
            <a:chExt cx="2684" cy="1237"/>
          </a:xfrm>
        </p:grpSpPr>
        <p:sp>
          <p:nvSpPr>
            <p:cNvPr id="55305" name="Line 8"/>
            <p:cNvSpPr>
              <a:spLocks noChangeShapeType="1"/>
            </p:cNvSpPr>
            <p:nvPr/>
          </p:nvSpPr>
          <p:spPr bwMode="auto">
            <a:xfrm flipH="1" flipV="1">
              <a:off x="2864" y="2576"/>
              <a:ext cx="384" cy="768"/>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1561" name="Rectangle 9"/>
            <p:cNvSpPr>
              <a:spLocks noChangeArrowheads="1"/>
            </p:cNvSpPr>
            <p:nvPr/>
          </p:nvSpPr>
          <p:spPr bwMode="auto">
            <a:xfrm>
              <a:off x="3214" y="3289"/>
              <a:ext cx="2334" cy="524"/>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Selling and Administrative</a:t>
              </a:r>
            </a:p>
            <a:p>
              <a:pPr algn="ctr">
                <a:defRPr/>
              </a:pPr>
              <a:r>
                <a:rPr lang="en-US" sz="2400" dirty="0">
                  <a:solidFill>
                    <a:srgbClr val="FFFFCC"/>
                  </a:solidFill>
                  <a:effectLst>
                    <a:outerShdw blurRad="38100" dist="38100" dir="2700000" algn="tl">
                      <a:srgbClr val="000000"/>
                    </a:outerShdw>
                  </a:effectLst>
                  <a:latin typeface="Arial" charset="0"/>
                </a:rPr>
                <a:t>Expense Budget</a:t>
              </a:r>
            </a:p>
          </p:txBody>
        </p:sp>
      </p:grpSp>
      <p:grpSp>
        <p:nvGrpSpPr>
          <p:cNvPr id="55302" name="Group 21"/>
          <p:cNvGrpSpPr>
            <a:grpSpLocks/>
          </p:cNvGrpSpPr>
          <p:nvPr/>
        </p:nvGrpSpPr>
        <p:grpSpPr bwMode="auto">
          <a:xfrm>
            <a:off x="4572000" y="1974850"/>
            <a:ext cx="3694113" cy="1225550"/>
            <a:chOff x="2880" y="1244"/>
            <a:chExt cx="2327" cy="772"/>
          </a:xfrm>
        </p:grpSpPr>
        <p:sp>
          <p:nvSpPr>
            <p:cNvPr id="55303" name="Line 16"/>
            <p:cNvSpPr>
              <a:spLocks noChangeShapeType="1"/>
            </p:cNvSpPr>
            <p:nvPr/>
          </p:nvSpPr>
          <p:spPr bwMode="auto">
            <a:xfrm flipH="1">
              <a:off x="2880" y="1728"/>
              <a:ext cx="384" cy="288"/>
            </a:xfrm>
            <a:prstGeom prst="line">
              <a:avLst/>
            </a:prstGeom>
            <a:noFill/>
            <a:ln w="38100">
              <a:solidFill>
                <a:srgbClr val="FC0128"/>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1569" name="Rectangle 17"/>
            <p:cNvSpPr>
              <a:spLocks noChangeArrowheads="1"/>
            </p:cNvSpPr>
            <p:nvPr/>
          </p:nvSpPr>
          <p:spPr bwMode="auto">
            <a:xfrm>
              <a:off x="3216" y="1244"/>
              <a:ext cx="1991" cy="524"/>
            </a:xfrm>
            <a:prstGeom prst="rect">
              <a:avLst/>
            </a:prstGeom>
            <a:solidFill>
              <a:srgbClr val="006600"/>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Schedule of Expected</a:t>
              </a:r>
            </a:p>
            <a:p>
              <a:pPr algn="ctr">
                <a:defRPr/>
              </a:pPr>
              <a:r>
                <a:rPr lang="en-US" sz="2400" dirty="0">
                  <a:solidFill>
                    <a:srgbClr val="FFFFCC"/>
                  </a:solidFill>
                  <a:effectLst>
                    <a:outerShdw blurRad="38100" dist="38100" dir="2700000" algn="tl">
                      <a:srgbClr val="000000"/>
                    </a:outerShdw>
                  </a:effectLst>
                  <a:latin typeface="Arial" charset="0"/>
                </a:rPr>
                <a:t>Cash Disbursements</a:t>
              </a:r>
            </a:p>
          </p:txBody>
        </p:sp>
      </p:grpSp>
    </p:spTree>
  </p:cSld>
  <p:clrMapOvr>
    <a:masterClrMapping/>
  </p:clrMapOvr>
  <p:transition>
    <p:randomBa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7"/>
          <p:cNvSpPr>
            <a:spLocks noGrp="1" noChangeArrowheads="1"/>
          </p:cNvSpPr>
          <p:nvPr>
            <p:ph type="title"/>
          </p:nvPr>
        </p:nvSpPr>
        <p:spPr>
          <a:noFill/>
        </p:spPr>
        <p:txBody>
          <a:bodyPr lIns="90488" tIns="44450" rIns="90488" bIns="44450"/>
          <a:lstStyle/>
          <a:p>
            <a:pPr eaLnBrk="1" hangingPunct="1"/>
            <a:r>
              <a:rPr lang="en-US" altLang="en-US" smtClean="0"/>
              <a:t>The Cash Budget</a:t>
            </a:r>
          </a:p>
        </p:txBody>
      </p:sp>
      <p:pic>
        <p:nvPicPr>
          <p:cNvPr id="56323" name="Picture 1030" descr="C9CashBud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58838"/>
            <a:ext cx="8153400" cy="5978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56324" name="Group 1031"/>
          <p:cNvGrpSpPr>
            <a:grpSpLocks/>
          </p:cNvGrpSpPr>
          <p:nvPr/>
        </p:nvGrpSpPr>
        <p:grpSpPr bwMode="auto">
          <a:xfrm>
            <a:off x="4572000" y="2405063"/>
            <a:ext cx="4343400" cy="2471737"/>
            <a:chOff x="2880" y="1515"/>
            <a:chExt cx="2736" cy="1557"/>
          </a:xfrm>
        </p:grpSpPr>
        <p:sp>
          <p:nvSpPr>
            <p:cNvPr id="153605" name="Rectangle 1029"/>
            <p:cNvSpPr>
              <a:spLocks noChangeArrowheads="1"/>
            </p:cNvSpPr>
            <p:nvPr/>
          </p:nvSpPr>
          <p:spPr bwMode="auto">
            <a:xfrm>
              <a:off x="3086" y="1515"/>
              <a:ext cx="2530" cy="984"/>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Because Royal maintains</a:t>
              </a:r>
            </a:p>
            <a:p>
              <a:pPr algn="ctr">
                <a:defRPr/>
              </a:pPr>
              <a:r>
                <a:rPr lang="en-US" sz="2400" dirty="0">
                  <a:solidFill>
                    <a:srgbClr val="FFFFCC"/>
                  </a:solidFill>
                  <a:effectLst>
                    <a:outerShdw blurRad="38100" dist="38100" dir="2700000" algn="tl">
                      <a:srgbClr val="000000"/>
                    </a:outerShdw>
                  </a:effectLst>
                  <a:latin typeface="Arial" charset="0"/>
                </a:rPr>
                <a:t>a cash balance of $30,000,</a:t>
              </a:r>
            </a:p>
            <a:p>
              <a:pPr algn="ctr">
                <a:defRPr/>
              </a:pPr>
              <a:r>
                <a:rPr lang="en-US" sz="2400" dirty="0">
                  <a:solidFill>
                    <a:srgbClr val="FFFFCC"/>
                  </a:solidFill>
                  <a:effectLst>
                    <a:outerShdw blurRad="38100" dist="38100" dir="2700000" algn="tl">
                      <a:srgbClr val="000000"/>
                    </a:outerShdw>
                  </a:effectLst>
                  <a:latin typeface="Arial" charset="0"/>
                </a:rPr>
                <a:t>the company must borrow $50,000 on it line-of-credit.</a:t>
              </a:r>
            </a:p>
          </p:txBody>
        </p:sp>
        <p:sp>
          <p:nvSpPr>
            <p:cNvPr id="56327" name="Line 1028"/>
            <p:cNvSpPr>
              <a:spLocks noChangeShapeType="1"/>
            </p:cNvSpPr>
            <p:nvPr/>
          </p:nvSpPr>
          <p:spPr bwMode="auto">
            <a:xfrm flipH="1">
              <a:off x="2880" y="2496"/>
              <a:ext cx="536" cy="576"/>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grpSp>
      <p:sp>
        <p:nvSpPr>
          <p:cNvPr id="56325" name="Rectangle 1034"/>
          <p:cNvSpPr>
            <a:spLocks noChangeArrowheads="1"/>
          </p:cNvSpPr>
          <p:nvPr/>
        </p:nvSpPr>
        <p:spPr bwMode="auto">
          <a:xfrm>
            <a:off x="228600" y="6477000"/>
            <a:ext cx="533400" cy="38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randomBar dir="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title"/>
          </p:nvPr>
        </p:nvSpPr>
        <p:spPr>
          <a:noFill/>
        </p:spPr>
        <p:txBody>
          <a:bodyPr lIns="90488" tIns="44450" rIns="90488" bIns="44450"/>
          <a:lstStyle/>
          <a:p>
            <a:pPr eaLnBrk="1" hangingPunct="1"/>
            <a:r>
              <a:rPr lang="en-US" altLang="en-US" smtClean="0"/>
              <a:t>The Cash Budget</a:t>
            </a:r>
          </a:p>
        </p:txBody>
      </p:sp>
      <p:pic>
        <p:nvPicPr>
          <p:cNvPr id="57347" name="Picture 7" descr="C9CashBu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41363"/>
            <a:ext cx="8305800" cy="60975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5653" name="Rectangle 5"/>
          <p:cNvSpPr>
            <a:spLocks noChangeArrowheads="1"/>
          </p:cNvSpPr>
          <p:nvPr/>
        </p:nvSpPr>
        <p:spPr bwMode="auto">
          <a:xfrm>
            <a:off x="4800600" y="3505200"/>
            <a:ext cx="4230688" cy="831850"/>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pPr>
              <a:defRPr/>
            </a:pPr>
            <a:r>
              <a:rPr lang="en-US" sz="2400" dirty="0">
                <a:solidFill>
                  <a:srgbClr val="FFFFCC"/>
                </a:solidFill>
                <a:effectLst>
                  <a:outerShdw blurRad="38100" dist="38100" dir="2700000" algn="tl">
                    <a:srgbClr val="000000"/>
                  </a:outerShdw>
                </a:effectLst>
                <a:latin typeface="Arial" charset="0"/>
              </a:rPr>
              <a:t>Ending cash balance for April</a:t>
            </a:r>
          </a:p>
          <a:p>
            <a:pPr>
              <a:defRPr/>
            </a:pPr>
            <a:r>
              <a:rPr lang="en-US" sz="2400" dirty="0">
                <a:solidFill>
                  <a:srgbClr val="FFFFCC"/>
                </a:solidFill>
                <a:effectLst>
                  <a:outerShdw blurRad="38100" dist="38100" dir="2700000" algn="tl">
                    <a:srgbClr val="000000"/>
                  </a:outerShdw>
                </a:effectLst>
                <a:latin typeface="Arial" charset="0"/>
              </a:rPr>
              <a:t>is the beginning May balance.</a:t>
            </a:r>
          </a:p>
        </p:txBody>
      </p:sp>
      <p:sp>
        <p:nvSpPr>
          <p:cNvPr id="57349" name="Rectangle 8"/>
          <p:cNvSpPr>
            <a:spLocks noChangeArrowheads="1"/>
          </p:cNvSpPr>
          <p:nvPr/>
        </p:nvSpPr>
        <p:spPr bwMode="auto">
          <a:xfrm>
            <a:off x="228600" y="6553200"/>
            <a:ext cx="3810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cover dir="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noFill/>
        </p:spPr>
        <p:txBody>
          <a:bodyPr lIns="90488" tIns="44450" rIns="90488" bIns="44450"/>
          <a:lstStyle/>
          <a:p>
            <a:pPr eaLnBrk="1" hangingPunct="1"/>
            <a:r>
              <a:rPr lang="en-US" altLang="en-US" smtClean="0"/>
              <a:t>The Cash Budget</a:t>
            </a:r>
          </a:p>
        </p:txBody>
      </p:sp>
      <p:pic>
        <p:nvPicPr>
          <p:cNvPr id="58371" name="Picture 1028" descr="C9CashBud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01688"/>
            <a:ext cx="8153400" cy="59928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8372" name="Rectangle 1029"/>
          <p:cNvSpPr>
            <a:spLocks noChangeArrowheads="1"/>
          </p:cNvSpPr>
          <p:nvPr/>
        </p:nvSpPr>
        <p:spPr bwMode="auto">
          <a:xfrm>
            <a:off x="228600" y="6629400"/>
            <a:ext cx="533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cover dir="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noFill/>
        </p:spPr>
        <p:txBody>
          <a:bodyPr lIns="90488" tIns="44450" rIns="90488" bIns="44450"/>
          <a:lstStyle/>
          <a:p>
            <a:pPr eaLnBrk="1" hangingPunct="1"/>
            <a:r>
              <a:rPr lang="en-US" altLang="en-US" smtClean="0"/>
              <a:t>The Cash Budget</a:t>
            </a:r>
          </a:p>
        </p:txBody>
      </p:sp>
      <p:pic>
        <p:nvPicPr>
          <p:cNvPr id="59395" name="Picture 5" descr="C9CashBu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30263"/>
            <a:ext cx="8305800" cy="6048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9396" name="Oval 4"/>
          <p:cNvSpPr>
            <a:spLocks noChangeArrowheads="1"/>
          </p:cNvSpPr>
          <p:nvPr/>
        </p:nvSpPr>
        <p:spPr bwMode="auto">
          <a:xfrm>
            <a:off x="6172200" y="4843463"/>
            <a:ext cx="1447800" cy="304800"/>
          </a:xfrm>
          <a:prstGeom prst="ellipse">
            <a:avLst/>
          </a:prstGeom>
          <a:noFill/>
          <a:ln w="28575">
            <a:solidFill>
              <a:srgbClr val="FF0000"/>
            </a:solidFill>
            <a:round/>
            <a:headEnd/>
            <a:tailEnd/>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grpSp>
        <p:nvGrpSpPr>
          <p:cNvPr id="59397" name="Group 8"/>
          <p:cNvGrpSpPr>
            <a:grpSpLocks/>
          </p:cNvGrpSpPr>
          <p:nvPr/>
        </p:nvGrpSpPr>
        <p:grpSpPr bwMode="auto">
          <a:xfrm>
            <a:off x="457200" y="3146425"/>
            <a:ext cx="6172200" cy="2797175"/>
            <a:chOff x="288" y="1982"/>
            <a:chExt cx="3888" cy="1762"/>
          </a:xfrm>
        </p:grpSpPr>
        <p:sp>
          <p:nvSpPr>
            <p:cNvPr id="165894" name="Rectangle 6"/>
            <p:cNvSpPr>
              <a:spLocks noChangeArrowheads="1"/>
            </p:cNvSpPr>
            <p:nvPr/>
          </p:nvSpPr>
          <p:spPr bwMode="auto">
            <a:xfrm>
              <a:off x="288" y="1982"/>
              <a:ext cx="2832" cy="754"/>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defRPr/>
              </a:pPr>
              <a:r>
                <a:rPr lang="en-US" sz="2400" u="sng" dirty="0">
                  <a:solidFill>
                    <a:srgbClr val="FFFF00"/>
                  </a:solidFill>
                  <a:effectLst>
                    <a:outerShdw blurRad="38100" dist="38100" dir="2700000" algn="tl">
                      <a:srgbClr val="000000"/>
                    </a:outerShdw>
                  </a:effectLst>
                  <a:latin typeface="Arial" charset="0"/>
                </a:rPr>
                <a:t>$50,000 × 16% × 3/12 = $2,000</a:t>
              </a:r>
              <a:r>
                <a:rPr lang="en-US" sz="2400" dirty="0">
                  <a:solidFill>
                    <a:srgbClr val="FFFF00"/>
                  </a:solidFill>
                  <a:effectLst>
                    <a:outerShdw blurRad="38100" dist="38100" dir="2700000" algn="tl">
                      <a:srgbClr val="000000"/>
                    </a:outerShdw>
                  </a:effectLst>
                  <a:latin typeface="Arial" charset="0"/>
                </a:rPr>
                <a:t/>
              </a:r>
              <a:br>
                <a:rPr lang="en-US" sz="2400" dirty="0">
                  <a:solidFill>
                    <a:srgbClr val="FFFF00"/>
                  </a:solidFill>
                  <a:effectLst>
                    <a:outerShdw blurRad="38100" dist="38100" dir="2700000" algn="tl">
                      <a:srgbClr val="000000"/>
                    </a:outerShdw>
                  </a:effectLst>
                  <a:latin typeface="Arial" charset="0"/>
                </a:rPr>
              </a:br>
              <a:r>
                <a:rPr lang="en-US" sz="2400" dirty="0">
                  <a:solidFill>
                    <a:srgbClr val="FFFF00"/>
                  </a:solidFill>
                  <a:effectLst>
                    <a:outerShdw blurRad="38100" dist="38100" dir="2700000" algn="tl">
                      <a:srgbClr val="000000"/>
                    </a:outerShdw>
                  </a:effectLst>
                  <a:latin typeface="Arial" charset="0"/>
                </a:rPr>
                <a:t>Borrowings on April 1 and</a:t>
              </a:r>
              <a:br>
                <a:rPr lang="en-US" sz="2400" dirty="0">
                  <a:solidFill>
                    <a:srgbClr val="FFFF00"/>
                  </a:solidFill>
                  <a:effectLst>
                    <a:outerShdw blurRad="38100" dist="38100" dir="2700000" algn="tl">
                      <a:srgbClr val="000000"/>
                    </a:outerShdw>
                  </a:effectLst>
                  <a:latin typeface="Arial" charset="0"/>
                </a:rPr>
              </a:br>
              <a:r>
                <a:rPr lang="en-US" sz="2400" dirty="0">
                  <a:solidFill>
                    <a:srgbClr val="FFFF00"/>
                  </a:solidFill>
                  <a:effectLst>
                    <a:outerShdw blurRad="38100" dist="38100" dir="2700000" algn="tl">
                      <a:srgbClr val="000000"/>
                    </a:outerShdw>
                  </a:effectLst>
                  <a:latin typeface="Arial" charset="0"/>
                </a:rPr>
                <a:t>repayment on June 30.</a:t>
              </a:r>
            </a:p>
          </p:txBody>
        </p:sp>
        <p:sp>
          <p:nvSpPr>
            <p:cNvPr id="59400" name="Line 7"/>
            <p:cNvSpPr>
              <a:spLocks noChangeShapeType="1"/>
            </p:cNvSpPr>
            <p:nvPr/>
          </p:nvSpPr>
          <p:spPr bwMode="auto">
            <a:xfrm>
              <a:off x="3120" y="2736"/>
              <a:ext cx="1056" cy="1008"/>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grpSp>
      <p:sp>
        <p:nvSpPr>
          <p:cNvPr id="59398" name="Rectangle 9"/>
          <p:cNvSpPr>
            <a:spLocks noChangeArrowheads="1"/>
          </p:cNvSpPr>
          <p:nvPr/>
        </p:nvSpPr>
        <p:spPr bwMode="auto">
          <a:xfrm>
            <a:off x="228600" y="6553200"/>
            <a:ext cx="3810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endParaRPr lang="en-US" altLang="en-US"/>
          </a:p>
        </p:txBody>
      </p:sp>
    </p:spTree>
  </p:cSld>
  <p:clrMapOvr>
    <a:masterClrMapping/>
  </p:clrMapOvr>
  <p:transition>
    <p:checke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noFill/>
        </p:spPr>
        <p:txBody>
          <a:bodyPr lIns="90488" tIns="44450" rIns="90488" bIns="44450"/>
          <a:lstStyle/>
          <a:p>
            <a:pPr eaLnBrk="1" hangingPunct="1"/>
            <a:r>
              <a:rPr lang="en-US" altLang="en-US" smtClean="0"/>
              <a:t>The Budgeted Income Statement</a:t>
            </a:r>
          </a:p>
        </p:txBody>
      </p:sp>
      <p:graphicFrame>
        <p:nvGraphicFramePr>
          <p:cNvPr id="60419" name="Object 3"/>
          <p:cNvGraphicFramePr>
            <a:graphicFrameLocks/>
          </p:cNvGraphicFramePr>
          <p:nvPr/>
        </p:nvGraphicFramePr>
        <p:xfrm>
          <a:off x="838200" y="1492250"/>
          <a:ext cx="2362200" cy="3152775"/>
        </p:xfrm>
        <a:graphic>
          <a:graphicData uri="http://schemas.openxmlformats.org/presentationml/2006/ole">
            <mc:AlternateContent xmlns:mc="http://schemas.openxmlformats.org/markup-compatibility/2006">
              <mc:Choice xmlns:v="urn:schemas-microsoft-com:vml" Requires="v">
                <p:oleObj spid="_x0000_s60434" name="Microsoft ClipArt Gallery" r:id="rId4" imgW="4510405" imgH="6010910" progId="MS_ClipArt_Gallery">
                  <p:embed/>
                </p:oleObj>
              </mc:Choice>
              <mc:Fallback>
                <p:oleObj name="Microsoft ClipArt Gallery" r:id="rId4" imgW="4510405" imgH="6010910" progId="MS_ClipArt_Gallery">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492250"/>
                        <a:ext cx="2362200" cy="3152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3476" name="Rectangle 4"/>
          <p:cNvSpPr>
            <a:spLocks noChangeArrowheads="1"/>
          </p:cNvSpPr>
          <p:nvPr/>
        </p:nvSpPr>
        <p:spPr bwMode="auto">
          <a:xfrm>
            <a:off x="1316038" y="1885950"/>
            <a:ext cx="1408112" cy="1370013"/>
          </a:xfrm>
          <a:prstGeom prst="rect">
            <a:avLst/>
          </a:prstGeom>
          <a:noFill/>
          <a:ln w="12700">
            <a:noFill/>
            <a:miter lim="800000"/>
            <a:headEnd/>
            <a:tailEnd/>
          </a:ln>
          <a:effectLst/>
        </p:spPr>
        <p:txBody>
          <a:bodyPr wrap="none" lIns="90488" tIns="44450" rIns="90488" bIns="44450">
            <a:spAutoFit/>
          </a:bodyPr>
          <a:lstStyle/>
          <a:p>
            <a:pPr algn="ctr">
              <a:defRPr/>
            </a:pPr>
            <a:r>
              <a:rPr lang="en-US" b="1" dirty="0">
                <a:solidFill>
                  <a:srgbClr val="0033CC"/>
                </a:solidFill>
                <a:latin typeface="Arial" charset="0"/>
              </a:rPr>
              <a:t>Cash </a:t>
            </a:r>
          </a:p>
          <a:p>
            <a:pPr algn="ctr">
              <a:defRPr/>
            </a:pPr>
            <a:r>
              <a:rPr lang="en-US" b="1" dirty="0">
                <a:solidFill>
                  <a:srgbClr val="0033CC"/>
                </a:solidFill>
                <a:latin typeface="Arial" charset="0"/>
              </a:rPr>
              <a:t>Budget</a:t>
            </a:r>
            <a:endParaRPr lang="en-US" b="1" dirty="0">
              <a:solidFill>
                <a:schemeClr val="accent2"/>
              </a:solidFill>
              <a:effectLst>
                <a:outerShdw blurRad="38100" dist="38100" dir="2700000" algn="tl">
                  <a:srgbClr val="C0C0C0"/>
                </a:outerShdw>
              </a:effectLst>
              <a:latin typeface="Arial" charset="0"/>
            </a:endParaRPr>
          </a:p>
          <a:p>
            <a:pPr algn="ctr" latinLnBrk="1">
              <a:defRPr/>
            </a:pPr>
            <a:endParaRPr lang="en-US" b="1" dirty="0">
              <a:solidFill>
                <a:schemeClr val="bg1"/>
              </a:solidFill>
              <a:effectLst>
                <a:outerShdw blurRad="38100" dist="38100" dir="2700000" algn="tl">
                  <a:srgbClr val="C0C0C0"/>
                </a:outerShdw>
              </a:effectLst>
              <a:latin typeface="Arial" charset="0"/>
            </a:endParaRPr>
          </a:p>
        </p:txBody>
      </p:sp>
      <p:graphicFrame>
        <p:nvGraphicFramePr>
          <p:cNvPr id="60421" name="Object 5"/>
          <p:cNvGraphicFramePr>
            <a:graphicFrameLocks/>
          </p:cNvGraphicFramePr>
          <p:nvPr/>
        </p:nvGraphicFramePr>
        <p:xfrm>
          <a:off x="6096000" y="1492250"/>
          <a:ext cx="2362200" cy="3152775"/>
        </p:xfrm>
        <a:graphic>
          <a:graphicData uri="http://schemas.openxmlformats.org/presentationml/2006/ole">
            <mc:AlternateContent xmlns:mc="http://schemas.openxmlformats.org/markup-compatibility/2006">
              <mc:Choice xmlns:v="urn:schemas-microsoft-com:vml" Requires="v">
                <p:oleObj spid="_x0000_s60435" name="Microsoft ClipArt Gallery" r:id="rId6" imgW="4510405" imgH="6010910" progId="MS_ClipArt_Gallery">
                  <p:embed/>
                </p:oleObj>
              </mc:Choice>
              <mc:Fallback>
                <p:oleObj name="Microsoft ClipArt Gallery" r:id="rId6" imgW="4510405" imgH="6010910" progId="MS_ClipArt_Gallery">
                  <p:embed/>
                  <p:pic>
                    <p:nvPicPr>
                      <p:cNvPr id="0"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492250"/>
                        <a:ext cx="2362200" cy="3152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3478" name="Rectangle 6"/>
          <p:cNvSpPr>
            <a:spLocks noChangeArrowheads="1"/>
          </p:cNvSpPr>
          <p:nvPr/>
        </p:nvSpPr>
        <p:spPr bwMode="auto">
          <a:xfrm>
            <a:off x="6324600" y="1920875"/>
            <a:ext cx="1903413" cy="1370013"/>
          </a:xfrm>
          <a:prstGeom prst="rect">
            <a:avLst/>
          </a:prstGeom>
          <a:noFill/>
          <a:ln w="12700">
            <a:noFill/>
            <a:miter lim="800000"/>
            <a:headEnd/>
            <a:tailEnd/>
          </a:ln>
          <a:effectLst/>
        </p:spPr>
        <p:txBody>
          <a:bodyPr wrap="none" lIns="90488" tIns="44450" rIns="90488" bIns="44450">
            <a:spAutoFit/>
          </a:bodyPr>
          <a:lstStyle/>
          <a:p>
            <a:pPr algn="ctr">
              <a:defRPr/>
            </a:pPr>
            <a:r>
              <a:rPr lang="en-US" b="1" dirty="0">
                <a:solidFill>
                  <a:srgbClr val="0033CC"/>
                </a:solidFill>
                <a:latin typeface="Arial" charset="0"/>
              </a:rPr>
              <a:t>Budgeted</a:t>
            </a:r>
          </a:p>
          <a:p>
            <a:pPr algn="ctr">
              <a:defRPr/>
            </a:pPr>
            <a:r>
              <a:rPr lang="en-US" b="1" dirty="0">
                <a:solidFill>
                  <a:srgbClr val="0033CC"/>
                </a:solidFill>
                <a:latin typeface="Arial" charset="0"/>
              </a:rPr>
              <a:t>Income</a:t>
            </a:r>
          </a:p>
          <a:p>
            <a:pPr algn="ctr">
              <a:defRPr/>
            </a:pPr>
            <a:r>
              <a:rPr lang="en-US" b="1" dirty="0">
                <a:solidFill>
                  <a:srgbClr val="0033CC"/>
                </a:solidFill>
                <a:latin typeface="Arial" charset="0"/>
              </a:rPr>
              <a:t>Statement</a:t>
            </a:r>
            <a:endParaRPr lang="en-US" b="1" dirty="0">
              <a:solidFill>
                <a:schemeClr val="accent2"/>
              </a:solidFill>
              <a:effectLst>
                <a:outerShdw blurRad="38100" dist="38100" dir="2700000" algn="tl">
                  <a:srgbClr val="C0C0C0"/>
                </a:outerShdw>
              </a:effectLst>
              <a:latin typeface="Arial" charset="0"/>
            </a:endParaRPr>
          </a:p>
        </p:txBody>
      </p:sp>
      <p:sp>
        <p:nvSpPr>
          <p:cNvPr id="60423" name="Rectangle 7"/>
          <p:cNvSpPr>
            <a:spLocks noChangeArrowheads="1"/>
          </p:cNvSpPr>
          <p:nvPr/>
        </p:nvSpPr>
        <p:spPr bwMode="auto">
          <a:xfrm rot="-2340000">
            <a:off x="1104900" y="3338513"/>
            <a:ext cx="175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lgn="ctr"/>
            <a:r>
              <a:rPr lang="en-US" altLang="en-US" sz="2400" b="1">
                <a:solidFill>
                  <a:srgbClr val="FC0128"/>
                </a:solidFill>
              </a:rPr>
              <a:t>Completed</a:t>
            </a:r>
          </a:p>
        </p:txBody>
      </p:sp>
      <p:sp>
        <p:nvSpPr>
          <p:cNvPr id="60424" name="Line 8"/>
          <p:cNvSpPr>
            <a:spLocks noChangeShapeType="1"/>
          </p:cNvSpPr>
          <p:nvPr/>
        </p:nvSpPr>
        <p:spPr bwMode="auto">
          <a:xfrm>
            <a:off x="3238500" y="3068638"/>
            <a:ext cx="2819400" cy="0"/>
          </a:xfrm>
          <a:prstGeom prst="line">
            <a:avLst/>
          </a:prstGeom>
          <a:noFill/>
          <a:ln w="76200">
            <a:solidFill>
              <a:srgbClr val="FC012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33481" name="Rectangle 9"/>
          <p:cNvSpPr>
            <a:spLocks noChangeArrowheads="1"/>
          </p:cNvSpPr>
          <p:nvPr/>
        </p:nvSpPr>
        <p:spPr bwMode="auto">
          <a:xfrm>
            <a:off x="1371600" y="4800600"/>
            <a:ext cx="6629400" cy="1370013"/>
          </a:xfrm>
          <a:prstGeom prst="rect">
            <a:avLst/>
          </a:prstGeom>
          <a:noFill/>
          <a:ln w="12700">
            <a:noFill/>
            <a:miter lim="800000"/>
            <a:headEnd/>
            <a:tailEnd/>
          </a:ln>
          <a:effectLst/>
        </p:spPr>
        <p:txBody>
          <a:bodyPr lIns="90488" tIns="44450" rIns="90488" bIns="44450">
            <a:spAutoFit/>
          </a:bodyPr>
          <a:lstStyle/>
          <a:p>
            <a:pPr algn="ctr">
              <a:defRPr/>
            </a:pPr>
            <a:r>
              <a:rPr lang="en-US" b="1" dirty="0">
                <a:solidFill>
                  <a:srgbClr val="0033CC"/>
                </a:solidFill>
                <a:effectLst>
                  <a:outerShdw blurRad="38100" dist="38100" dir="2700000" algn="tl">
                    <a:srgbClr val="C0C0C0"/>
                  </a:outerShdw>
                </a:effectLst>
                <a:latin typeface="Arial" charset="0"/>
              </a:rPr>
              <a:t>After we complete the cash budget, we can prepare the budgeted income statement for Royal.</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2000"/>
                                  </p:stCondLst>
                                  <p:childTnLst>
                                    <p:set>
                                      <p:cBhvr>
                                        <p:cTn id="6" dur="1" fill="hold">
                                          <p:stCondLst>
                                            <p:cond delay="0"/>
                                          </p:stCondLst>
                                        </p:cTn>
                                        <p:tgtEl>
                                          <p:spTgt spid="233481"/>
                                        </p:tgtEl>
                                        <p:attrNameLst>
                                          <p:attrName>style.visibility</p:attrName>
                                        </p:attrNameLst>
                                      </p:cBhvr>
                                      <p:to>
                                        <p:strVal val="visible"/>
                                      </p:to>
                                    </p:set>
                                    <p:anim calcmode="lin" valueType="num">
                                      <p:cBhvr>
                                        <p:cTn id="7" dur="500" fill="hold"/>
                                        <p:tgtEl>
                                          <p:spTgt spid="233481"/>
                                        </p:tgtEl>
                                        <p:attrNameLst>
                                          <p:attrName>ppt_w</p:attrName>
                                        </p:attrNameLst>
                                      </p:cBhvr>
                                      <p:tavLst>
                                        <p:tav tm="0">
                                          <p:val>
                                            <p:fltVal val="0"/>
                                          </p:val>
                                        </p:tav>
                                        <p:tav tm="100000">
                                          <p:val>
                                            <p:strVal val="#ppt_w"/>
                                          </p:val>
                                        </p:tav>
                                      </p:tavLst>
                                    </p:anim>
                                    <p:anim calcmode="lin" valueType="num">
                                      <p:cBhvr>
                                        <p:cTn id="8" dur="500" fill="hold"/>
                                        <p:tgtEl>
                                          <p:spTgt spid="23348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81"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noFill/>
        </p:spPr>
        <p:txBody>
          <a:bodyPr lIns="90488" tIns="44450" rIns="90488" bIns="44450"/>
          <a:lstStyle/>
          <a:p>
            <a:pPr eaLnBrk="1" hangingPunct="1"/>
            <a:r>
              <a:rPr lang="en-US" altLang="en-US" smtClean="0"/>
              <a:t>The Budgeted Income Statement</a:t>
            </a:r>
          </a:p>
        </p:txBody>
      </p:sp>
      <p:graphicFrame>
        <p:nvGraphicFramePr>
          <p:cNvPr id="61443" name="Object 0"/>
          <p:cNvGraphicFramePr>
            <a:graphicFrameLocks/>
          </p:cNvGraphicFramePr>
          <p:nvPr/>
        </p:nvGraphicFramePr>
        <p:xfrm>
          <a:off x="228600" y="1981200"/>
          <a:ext cx="6019800" cy="3130550"/>
        </p:xfrm>
        <a:graphic>
          <a:graphicData uri="http://schemas.openxmlformats.org/presentationml/2006/ole">
            <mc:AlternateContent xmlns:mc="http://schemas.openxmlformats.org/markup-compatibility/2006">
              <mc:Choice xmlns:v="urn:schemas-microsoft-com:vml" Requires="v">
                <p:oleObj spid="_x0000_s61460" name="Worksheet" r:id="rId4" imgW="3276848" imgH="1867358" progId="Excel.Sheet.8">
                  <p:embed/>
                </p:oleObj>
              </mc:Choice>
              <mc:Fallback>
                <p:oleObj name="Worksheet" r:id="rId4" imgW="3276848" imgH="1867358" progId="Excel.Sheet.8">
                  <p:embed/>
                  <p:pic>
                    <p:nvPicPr>
                      <p:cNvPr id="0" name="Object 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981200"/>
                        <a:ext cx="6019800" cy="3130550"/>
                      </a:xfrm>
                      <a:prstGeom prst="rect">
                        <a:avLst/>
                      </a:prstGeom>
                      <a:noFill/>
                      <a:ln w="19050">
                        <a:solidFill>
                          <a:schemeClr val="tx2"/>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7"/>
          <p:cNvGrpSpPr>
            <a:grpSpLocks/>
          </p:cNvGrpSpPr>
          <p:nvPr/>
        </p:nvGrpSpPr>
        <p:grpSpPr bwMode="auto">
          <a:xfrm>
            <a:off x="5943600" y="1590675"/>
            <a:ext cx="2600325" cy="1435100"/>
            <a:chOff x="3744" y="1002"/>
            <a:chExt cx="1638" cy="904"/>
          </a:xfrm>
        </p:grpSpPr>
        <p:sp>
          <p:nvSpPr>
            <p:cNvPr id="61454" name="Line 5"/>
            <p:cNvSpPr>
              <a:spLocks noChangeShapeType="1"/>
            </p:cNvSpPr>
            <p:nvPr/>
          </p:nvSpPr>
          <p:spPr bwMode="auto">
            <a:xfrm flipH="1">
              <a:off x="3744" y="1282"/>
              <a:ext cx="432" cy="624"/>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74086" name="Rectangle 6"/>
            <p:cNvSpPr>
              <a:spLocks noChangeArrowheads="1"/>
            </p:cNvSpPr>
            <p:nvPr/>
          </p:nvSpPr>
          <p:spPr bwMode="auto">
            <a:xfrm>
              <a:off x="4117" y="1002"/>
              <a:ext cx="1265" cy="294"/>
            </a:xfrm>
            <a:prstGeom prst="rect">
              <a:avLst/>
            </a:prstGeom>
            <a:solidFill>
              <a:srgbClr val="006600"/>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Sales Budget</a:t>
              </a:r>
            </a:p>
          </p:txBody>
        </p:sp>
      </p:grpSp>
      <p:grpSp>
        <p:nvGrpSpPr>
          <p:cNvPr id="3" name="Group 12"/>
          <p:cNvGrpSpPr>
            <a:grpSpLocks/>
          </p:cNvGrpSpPr>
          <p:nvPr/>
        </p:nvGrpSpPr>
        <p:grpSpPr bwMode="auto">
          <a:xfrm>
            <a:off x="6019800" y="2565400"/>
            <a:ext cx="2811463" cy="838200"/>
            <a:chOff x="3792" y="1616"/>
            <a:chExt cx="1771" cy="528"/>
          </a:xfrm>
        </p:grpSpPr>
        <p:sp>
          <p:nvSpPr>
            <p:cNvPr id="61452" name="Line 9"/>
            <p:cNvSpPr>
              <a:spLocks noChangeShapeType="1"/>
            </p:cNvSpPr>
            <p:nvPr/>
          </p:nvSpPr>
          <p:spPr bwMode="auto">
            <a:xfrm flipH="1">
              <a:off x="3792" y="2048"/>
              <a:ext cx="288" cy="96"/>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74090" name="Rectangle 10"/>
            <p:cNvSpPr>
              <a:spLocks noChangeArrowheads="1"/>
            </p:cNvSpPr>
            <p:nvPr/>
          </p:nvSpPr>
          <p:spPr bwMode="auto">
            <a:xfrm>
              <a:off x="4032" y="1616"/>
              <a:ext cx="1531" cy="524"/>
            </a:xfrm>
            <a:prstGeom prst="rect">
              <a:avLst/>
            </a:prstGeom>
            <a:solidFill>
              <a:srgbClr val="006600"/>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Ending Finished</a:t>
              </a:r>
              <a:br>
                <a:rPr lang="en-US" sz="2400" dirty="0">
                  <a:solidFill>
                    <a:srgbClr val="FFFFCC"/>
                  </a:solidFill>
                  <a:effectLst>
                    <a:outerShdw blurRad="38100" dist="38100" dir="2700000" algn="tl">
                      <a:srgbClr val="000000"/>
                    </a:outerShdw>
                  </a:effectLst>
                  <a:latin typeface="Arial" charset="0"/>
                </a:rPr>
              </a:br>
              <a:r>
                <a:rPr lang="en-US" sz="2400" dirty="0">
                  <a:solidFill>
                    <a:srgbClr val="FFFFCC"/>
                  </a:solidFill>
                  <a:effectLst>
                    <a:outerShdw blurRad="38100" dist="38100" dir="2700000" algn="tl">
                      <a:srgbClr val="000000"/>
                    </a:outerShdw>
                  </a:effectLst>
                  <a:latin typeface="Arial" charset="0"/>
                </a:rPr>
                <a:t>Goods Inventory</a:t>
              </a:r>
            </a:p>
          </p:txBody>
        </p:sp>
      </p:grpSp>
      <p:grpSp>
        <p:nvGrpSpPr>
          <p:cNvPr id="4" name="Group 14"/>
          <p:cNvGrpSpPr>
            <a:grpSpLocks/>
          </p:cNvGrpSpPr>
          <p:nvPr/>
        </p:nvGrpSpPr>
        <p:grpSpPr bwMode="auto">
          <a:xfrm>
            <a:off x="6019800" y="3581400"/>
            <a:ext cx="2889250" cy="1196975"/>
            <a:chOff x="3792" y="2256"/>
            <a:chExt cx="1820" cy="754"/>
          </a:xfrm>
        </p:grpSpPr>
        <p:sp>
          <p:nvSpPr>
            <p:cNvPr id="174091" name="Rectangle 11"/>
            <p:cNvSpPr>
              <a:spLocks noChangeArrowheads="1"/>
            </p:cNvSpPr>
            <p:nvPr/>
          </p:nvSpPr>
          <p:spPr bwMode="auto">
            <a:xfrm>
              <a:off x="4080" y="2256"/>
              <a:ext cx="1532" cy="754"/>
            </a:xfrm>
            <a:prstGeom prst="rect">
              <a:avLst/>
            </a:prstGeom>
            <a:solidFill>
              <a:srgbClr val="006600"/>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Selling and </a:t>
              </a:r>
              <a:br>
                <a:rPr lang="en-US" sz="2400" dirty="0">
                  <a:solidFill>
                    <a:srgbClr val="FFFFCC"/>
                  </a:solidFill>
                  <a:effectLst>
                    <a:outerShdw blurRad="38100" dist="38100" dir="2700000" algn="tl">
                      <a:srgbClr val="000000"/>
                    </a:outerShdw>
                  </a:effectLst>
                  <a:latin typeface="Arial" charset="0"/>
                </a:rPr>
              </a:br>
              <a:r>
                <a:rPr lang="en-US" sz="2400" dirty="0">
                  <a:solidFill>
                    <a:srgbClr val="FFFFCC"/>
                  </a:solidFill>
                  <a:effectLst>
                    <a:outerShdw blurRad="38100" dist="38100" dir="2700000" algn="tl">
                      <a:srgbClr val="000000"/>
                    </a:outerShdw>
                  </a:effectLst>
                  <a:latin typeface="Arial" charset="0"/>
                </a:rPr>
                <a:t>Administrative</a:t>
              </a:r>
              <a:br>
                <a:rPr lang="en-US" sz="2400" dirty="0">
                  <a:solidFill>
                    <a:srgbClr val="FFFFCC"/>
                  </a:solidFill>
                  <a:effectLst>
                    <a:outerShdw blurRad="38100" dist="38100" dir="2700000" algn="tl">
                      <a:srgbClr val="000000"/>
                    </a:outerShdw>
                  </a:effectLst>
                  <a:latin typeface="Arial" charset="0"/>
                </a:rPr>
              </a:br>
              <a:r>
                <a:rPr lang="en-US" sz="2400" dirty="0">
                  <a:solidFill>
                    <a:srgbClr val="FFFFCC"/>
                  </a:solidFill>
                  <a:effectLst>
                    <a:outerShdw blurRad="38100" dist="38100" dir="2700000" algn="tl">
                      <a:srgbClr val="000000"/>
                    </a:outerShdw>
                  </a:effectLst>
                  <a:latin typeface="Arial" charset="0"/>
                </a:rPr>
                <a:t>Expense Budget</a:t>
              </a:r>
            </a:p>
          </p:txBody>
        </p:sp>
        <p:sp>
          <p:nvSpPr>
            <p:cNvPr id="61451" name="Line 13"/>
            <p:cNvSpPr>
              <a:spLocks noChangeShapeType="1"/>
            </p:cNvSpPr>
            <p:nvPr/>
          </p:nvSpPr>
          <p:spPr bwMode="auto">
            <a:xfrm flipH="1" flipV="1">
              <a:off x="3792" y="2496"/>
              <a:ext cx="288" cy="14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grpSp>
      <p:grpSp>
        <p:nvGrpSpPr>
          <p:cNvPr id="5" name="Group 18"/>
          <p:cNvGrpSpPr>
            <a:grpSpLocks/>
          </p:cNvGrpSpPr>
          <p:nvPr/>
        </p:nvGrpSpPr>
        <p:grpSpPr bwMode="auto">
          <a:xfrm>
            <a:off x="1981200" y="4495800"/>
            <a:ext cx="3352800" cy="1216025"/>
            <a:chOff x="1248" y="2832"/>
            <a:chExt cx="2112" cy="766"/>
          </a:xfrm>
        </p:grpSpPr>
        <p:sp>
          <p:nvSpPr>
            <p:cNvPr id="61448" name="Line 16"/>
            <p:cNvSpPr>
              <a:spLocks noChangeShapeType="1"/>
            </p:cNvSpPr>
            <p:nvPr/>
          </p:nvSpPr>
          <p:spPr bwMode="auto">
            <a:xfrm flipV="1">
              <a:off x="2448" y="2832"/>
              <a:ext cx="912" cy="48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74097" name="Rectangle 17"/>
            <p:cNvSpPr>
              <a:spLocks noChangeArrowheads="1"/>
            </p:cNvSpPr>
            <p:nvPr/>
          </p:nvSpPr>
          <p:spPr bwMode="auto">
            <a:xfrm>
              <a:off x="1248" y="3304"/>
              <a:ext cx="1233" cy="294"/>
            </a:xfrm>
            <a:prstGeom prst="rect">
              <a:avLst/>
            </a:prstGeom>
            <a:solidFill>
              <a:srgbClr val="006600"/>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Cash Budget</a:t>
              </a: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nodeType="afterGroup">
                            <p:stCondLst>
                              <p:cond delay="10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1000"/>
                                        <p:tgtEl>
                                          <p:spTgt spid="3"/>
                                        </p:tgtEl>
                                      </p:cBhvr>
                                    </p:animEffect>
                                  </p:childTnLst>
                                </p:cTn>
                              </p:par>
                            </p:childTnLst>
                          </p:cTn>
                        </p:par>
                        <p:par>
                          <p:cTn id="12" fill="hold" nodeType="afterGroup">
                            <p:stCondLst>
                              <p:cond delay="2000"/>
                            </p:stCondLst>
                            <p:childTnLst>
                              <p:par>
                                <p:cTn id="13" presetID="18" presetClass="entr" presetSubtype="9"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upLeft)">
                                      <p:cBhvr>
                                        <p:cTn id="15" dur="1000"/>
                                        <p:tgtEl>
                                          <p:spTgt spid="4"/>
                                        </p:tgtEl>
                                      </p:cBhvr>
                                    </p:animEffect>
                                  </p:childTnLst>
                                </p:cTn>
                              </p:par>
                            </p:childTnLst>
                          </p:cTn>
                        </p:par>
                        <p:par>
                          <p:cTn id="16" fill="hold" nodeType="afterGroup">
                            <p:stCondLst>
                              <p:cond delay="3000"/>
                            </p:stCondLst>
                            <p:childTnLst>
                              <p:par>
                                <p:cTn id="17" presetID="18" presetClass="entr" presetSubtype="3"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trips(upRight)">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noFill/>
        </p:spPr>
        <p:txBody>
          <a:bodyPr lIns="90488" tIns="44450" rIns="90488" bIns="44450"/>
          <a:lstStyle/>
          <a:p>
            <a:pPr eaLnBrk="1" hangingPunct="1"/>
            <a:r>
              <a:rPr lang="en-US" altLang="en-US" smtClean="0"/>
              <a:t>The Budgeted Balance Sheet</a:t>
            </a:r>
          </a:p>
        </p:txBody>
      </p:sp>
      <p:sp>
        <p:nvSpPr>
          <p:cNvPr id="176131" name="Rectangle 3"/>
          <p:cNvSpPr>
            <a:spLocks noGrp="1" noChangeArrowheads="1"/>
          </p:cNvSpPr>
          <p:nvPr>
            <p:ph type="body" idx="1"/>
          </p:nvPr>
        </p:nvSpPr>
        <p:spPr>
          <a:xfrm>
            <a:off x="228600" y="1443038"/>
            <a:ext cx="8686800" cy="4424362"/>
          </a:xfrm>
          <a:solidFill>
            <a:schemeClr val="tx2"/>
          </a:solidFill>
          <a:ln w="12700">
            <a:solidFill>
              <a:schemeClr val="tx1"/>
            </a:solidFill>
          </a:ln>
          <a:effectLst>
            <a:outerShdw dist="71842" dir="2700000" algn="ctr" rotWithShape="0">
              <a:schemeClr val="tx1"/>
            </a:outerShdw>
          </a:effectLst>
        </p:spPr>
        <p:txBody>
          <a:bodyPr lIns="90488" tIns="44450" rIns="90488" bIns="44450"/>
          <a:lstStyle/>
          <a:p>
            <a:pPr algn="ctr" eaLnBrk="1" hangingPunct="1">
              <a:lnSpc>
                <a:spcPct val="90000"/>
              </a:lnSpc>
              <a:buClr>
                <a:srgbClr val="FFFF00"/>
              </a:buClr>
              <a:buFont typeface="Times" panose="02020603050405020304" pitchFamily="18" charset="0"/>
              <a:buNone/>
              <a:defRPr/>
            </a:pPr>
            <a:r>
              <a:rPr lang="en-US" sz="3400" dirty="0" smtClean="0">
                <a:solidFill>
                  <a:srgbClr val="FFFFFF"/>
                </a:solidFill>
                <a:effectLst>
                  <a:outerShdw blurRad="38100" dist="38100" dir="2700000" algn="tl">
                    <a:srgbClr val="000000"/>
                  </a:outerShdw>
                </a:effectLst>
              </a:rPr>
              <a:t>Royal reported the following account balances prior to preparing its budgeted financial statements:</a:t>
            </a:r>
          </a:p>
          <a:p>
            <a:pPr lvl="1" eaLnBrk="1" hangingPunct="1">
              <a:lnSpc>
                <a:spcPct val="90000"/>
              </a:lnSpc>
              <a:buClr>
                <a:srgbClr val="FFFF00"/>
              </a:buClr>
              <a:defRPr/>
            </a:pPr>
            <a:r>
              <a:rPr lang="en-US" sz="3000" dirty="0" smtClean="0">
                <a:solidFill>
                  <a:srgbClr val="FFFFFF"/>
                </a:solidFill>
                <a:effectLst>
                  <a:outerShdw blurRad="38100" dist="38100" dir="2700000" algn="tl">
                    <a:srgbClr val="000000"/>
                  </a:outerShdw>
                </a:effectLst>
              </a:rPr>
              <a:t>Land - $50,000</a:t>
            </a:r>
          </a:p>
          <a:p>
            <a:pPr lvl="1" eaLnBrk="1" hangingPunct="1">
              <a:lnSpc>
                <a:spcPct val="90000"/>
              </a:lnSpc>
              <a:buClr>
                <a:srgbClr val="FFFF00"/>
              </a:buClr>
              <a:defRPr/>
            </a:pPr>
            <a:r>
              <a:rPr lang="en-US" sz="3000" dirty="0" smtClean="0">
                <a:solidFill>
                  <a:srgbClr val="FFFFFF"/>
                </a:solidFill>
                <a:effectLst>
                  <a:outerShdw blurRad="38100" dist="38100" dir="2700000" algn="tl">
                    <a:srgbClr val="000000"/>
                  </a:outerShdw>
                </a:effectLst>
              </a:rPr>
              <a:t>Common stock - $200,000</a:t>
            </a:r>
          </a:p>
          <a:p>
            <a:pPr lvl="1" eaLnBrk="1" hangingPunct="1">
              <a:lnSpc>
                <a:spcPct val="90000"/>
              </a:lnSpc>
              <a:buClr>
                <a:srgbClr val="FFFF00"/>
              </a:buClr>
              <a:defRPr/>
            </a:pPr>
            <a:r>
              <a:rPr lang="en-US" sz="3000" dirty="0" smtClean="0">
                <a:solidFill>
                  <a:srgbClr val="FFFFFF"/>
                </a:solidFill>
                <a:effectLst>
                  <a:outerShdw blurRad="38100" dist="38100" dir="2700000" algn="tl">
                    <a:srgbClr val="000000"/>
                  </a:outerShdw>
                </a:effectLst>
              </a:rPr>
              <a:t>Retained earnings - $146,150</a:t>
            </a:r>
          </a:p>
          <a:p>
            <a:pPr lvl="1" eaLnBrk="1" hangingPunct="1">
              <a:lnSpc>
                <a:spcPct val="90000"/>
              </a:lnSpc>
              <a:buClr>
                <a:srgbClr val="FFFF00"/>
              </a:buClr>
              <a:defRPr/>
            </a:pPr>
            <a:r>
              <a:rPr lang="en-US" sz="3000" dirty="0" smtClean="0">
                <a:solidFill>
                  <a:srgbClr val="FFFFFF"/>
                </a:solidFill>
                <a:effectLst>
                  <a:outerShdw blurRad="38100" dist="38100" dir="2700000" algn="tl">
                    <a:srgbClr val="000000"/>
                  </a:outerShdw>
                </a:effectLst>
              </a:rPr>
              <a:t>Equipment - $175,000</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6131">
                                            <p:txEl>
                                              <p:pRg st="0" end="0"/>
                                            </p:txEl>
                                          </p:spTgt>
                                        </p:tgtEl>
                                        <p:attrNameLst>
                                          <p:attrName>style.visibility</p:attrName>
                                        </p:attrNameLst>
                                      </p:cBhvr>
                                      <p:to>
                                        <p:strVal val="visible"/>
                                      </p:to>
                                    </p:set>
                                    <p:animEffect transition="in" filter="wipe(up)">
                                      <p:cBhvr>
                                        <p:cTn id="7" dur="500"/>
                                        <p:tgtEl>
                                          <p:spTgt spid="176131">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6131">
                                            <p:txEl>
                                              <p:pRg st="1" end="1"/>
                                            </p:txEl>
                                          </p:spTgt>
                                        </p:tgtEl>
                                        <p:attrNameLst>
                                          <p:attrName>style.visibility</p:attrName>
                                        </p:attrNameLst>
                                      </p:cBhvr>
                                      <p:to>
                                        <p:strVal val="visible"/>
                                      </p:to>
                                    </p:set>
                                    <p:animEffect transition="in" filter="wipe(up)">
                                      <p:cBhvr>
                                        <p:cTn id="11" dur="500"/>
                                        <p:tgtEl>
                                          <p:spTgt spid="176131">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6131">
                                            <p:txEl>
                                              <p:pRg st="2" end="2"/>
                                            </p:txEl>
                                          </p:spTgt>
                                        </p:tgtEl>
                                        <p:attrNameLst>
                                          <p:attrName>style.visibility</p:attrName>
                                        </p:attrNameLst>
                                      </p:cBhvr>
                                      <p:to>
                                        <p:strVal val="visible"/>
                                      </p:to>
                                    </p:set>
                                    <p:animEffect transition="in" filter="wipe(up)">
                                      <p:cBhvr>
                                        <p:cTn id="15" dur="500"/>
                                        <p:tgtEl>
                                          <p:spTgt spid="176131">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6131">
                                            <p:txEl>
                                              <p:pRg st="3" end="3"/>
                                            </p:txEl>
                                          </p:spTgt>
                                        </p:tgtEl>
                                        <p:attrNameLst>
                                          <p:attrName>style.visibility</p:attrName>
                                        </p:attrNameLst>
                                      </p:cBhvr>
                                      <p:to>
                                        <p:strVal val="visible"/>
                                      </p:to>
                                    </p:set>
                                    <p:animEffect transition="in" filter="wipe(up)">
                                      <p:cBhvr>
                                        <p:cTn id="19" dur="500"/>
                                        <p:tgtEl>
                                          <p:spTgt spid="176131">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76131">
                                            <p:txEl>
                                              <p:pRg st="4" end="4"/>
                                            </p:txEl>
                                          </p:spTgt>
                                        </p:tgtEl>
                                        <p:attrNameLst>
                                          <p:attrName>style.visibility</p:attrName>
                                        </p:attrNameLst>
                                      </p:cBhvr>
                                      <p:to>
                                        <p:strVal val="visible"/>
                                      </p:to>
                                    </p:set>
                                    <p:animEffect transition="in" filter="wipe(up)">
                                      <p:cBhvr>
                                        <p:cTn id="23" dur="500"/>
                                        <p:tgtEl>
                                          <p:spTgt spid="1761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bldLvl="2" autoUpdateAnimBg="0"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2"/>
          <p:cNvGraphicFramePr>
            <a:graphicFrameLocks/>
          </p:cNvGraphicFramePr>
          <p:nvPr/>
        </p:nvGraphicFramePr>
        <p:xfrm>
          <a:off x="457200" y="228600"/>
          <a:ext cx="6115050" cy="6324600"/>
        </p:xfrm>
        <a:graphic>
          <a:graphicData uri="http://schemas.openxmlformats.org/presentationml/2006/ole">
            <mc:AlternateContent xmlns:mc="http://schemas.openxmlformats.org/markup-compatibility/2006">
              <mc:Choice xmlns:v="urn:schemas-microsoft-com:vml" Requires="v">
                <p:oleObj spid="_x0000_s63507" name="Worksheet" r:id="rId4" imgW="3067507" imgH="3172054" progId="Excel.Sheet.8">
                  <p:embed/>
                </p:oleObj>
              </mc:Choice>
              <mc:Fallback>
                <p:oleObj name="Worksheet" r:id="rId4" imgW="3067507" imgH="3172054" progId="Excel.Shee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28600"/>
                        <a:ext cx="6115050" cy="6324600"/>
                      </a:xfrm>
                      <a:prstGeom prst="rect">
                        <a:avLst/>
                      </a:prstGeom>
                      <a:noFill/>
                      <a:ln w="38100">
                        <a:solidFill>
                          <a:schemeClr val="tx2"/>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3491" name="Group 3"/>
          <p:cNvGrpSpPr>
            <a:grpSpLocks/>
          </p:cNvGrpSpPr>
          <p:nvPr/>
        </p:nvGrpSpPr>
        <p:grpSpPr bwMode="auto">
          <a:xfrm>
            <a:off x="6324600" y="1782763"/>
            <a:ext cx="2452688" cy="831850"/>
            <a:chOff x="3984" y="1123"/>
            <a:chExt cx="1545" cy="524"/>
          </a:xfrm>
        </p:grpSpPr>
        <p:sp>
          <p:nvSpPr>
            <p:cNvPr id="63501" name="Line 4"/>
            <p:cNvSpPr>
              <a:spLocks noChangeShapeType="1"/>
            </p:cNvSpPr>
            <p:nvPr/>
          </p:nvSpPr>
          <p:spPr bwMode="auto">
            <a:xfrm flipH="1">
              <a:off x="3984" y="1392"/>
              <a:ext cx="480" cy="96"/>
            </a:xfrm>
            <a:prstGeom prst="line">
              <a:avLst/>
            </a:prstGeom>
            <a:noFill/>
            <a:ln w="38100">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78181" name="Rectangle 5"/>
            <p:cNvSpPr>
              <a:spLocks noChangeArrowheads="1"/>
            </p:cNvSpPr>
            <p:nvPr/>
          </p:nvSpPr>
          <p:spPr bwMode="auto">
            <a:xfrm>
              <a:off x="4457" y="1123"/>
              <a:ext cx="1072" cy="524"/>
            </a:xfrm>
            <a:prstGeom prst="rect">
              <a:avLst/>
            </a:prstGeom>
            <a:solidFill>
              <a:srgbClr val="006600"/>
            </a:solidFill>
            <a:ln w="12700">
              <a:solidFill>
                <a:srgbClr val="000000"/>
              </a:solidFill>
              <a:miter lim="800000"/>
              <a:headEnd/>
              <a:tailEnd/>
            </a:ln>
            <a:effectLst>
              <a:outerShdw dist="7184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11,500 lbs.</a:t>
              </a:r>
            </a:p>
            <a:p>
              <a:pPr algn="ctr">
                <a:defRPr/>
              </a:pPr>
              <a:r>
                <a:rPr lang="en-US" sz="2400" dirty="0">
                  <a:solidFill>
                    <a:srgbClr val="FFFFCC"/>
                  </a:solidFill>
                  <a:effectLst>
                    <a:outerShdw blurRad="38100" dist="38100" dir="2700000" algn="tl">
                      <a:srgbClr val="000000"/>
                    </a:outerShdw>
                  </a:effectLst>
                  <a:latin typeface="Arial" charset="0"/>
                </a:rPr>
                <a:t>at $0.40/lb.</a:t>
              </a:r>
            </a:p>
          </p:txBody>
        </p:sp>
      </p:grpSp>
      <p:grpSp>
        <p:nvGrpSpPr>
          <p:cNvPr id="63492" name="Group 6"/>
          <p:cNvGrpSpPr>
            <a:grpSpLocks/>
          </p:cNvGrpSpPr>
          <p:nvPr/>
        </p:nvGrpSpPr>
        <p:grpSpPr bwMode="auto">
          <a:xfrm>
            <a:off x="6324600" y="2819400"/>
            <a:ext cx="2574925" cy="838200"/>
            <a:chOff x="3984" y="1776"/>
            <a:chExt cx="1622" cy="528"/>
          </a:xfrm>
        </p:grpSpPr>
        <p:sp>
          <p:nvSpPr>
            <p:cNvPr id="63499" name="Line 7"/>
            <p:cNvSpPr>
              <a:spLocks noChangeShapeType="1"/>
            </p:cNvSpPr>
            <p:nvPr/>
          </p:nvSpPr>
          <p:spPr bwMode="auto">
            <a:xfrm flipH="1" flipV="1">
              <a:off x="3984" y="1776"/>
              <a:ext cx="336" cy="240"/>
            </a:xfrm>
            <a:prstGeom prst="line">
              <a:avLst/>
            </a:prstGeom>
            <a:noFill/>
            <a:ln w="38100">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78184" name="Rectangle 8"/>
            <p:cNvSpPr>
              <a:spLocks noChangeArrowheads="1"/>
            </p:cNvSpPr>
            <p:nvPr/>
          </p:nvSpPr>
          <p:spPr bwMode="auto">
            <a:xfrm>
              <a:off x="4320" y="1780"/>
              <a:ext cx="1286" cy="524"/>
            </a:xfrm>
            <a:prstGeom prst="rect">
              <a:avLst/>
            </a:prstGeom>
            <a:solidFill>
              <a:srgbClr val="006600"/>
            </a:solidFill>
            <a:ln w="12700">
              <a:solidFill>
                <a:srgbClr val="000000"/>
              </a:solidFill>
              <a:miter lim="800000"/>
              <a:headEnd/>
              <a:tailEnd/>
            </a:ln>
            <a:effectLst>
              <a:outerShdw dist="7184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5,000 units</a:t>
              </a:r>
            </a:p>
            <a:p>
              <a:pPr algn="ctr">
                <a:defRPr/>
              </a:pPr>
              <a:r>
                <a:rPr lang="en-US" sz="2400" dirty="0">
                  <a:solidFill>
                    <a:srgbClr val="FFFFCC"/>
                  </a:solidFill>
                  <a:effectLst>
                    <a:outerShdw blurRad="38100" dist="38100" dir="2700000" algn="tl">
                      <a:srgbClr val="000000"/>
                    </a:outerShdw>
                  </a:effectLst>
                  <a:latin typeface="Arial" charset="0"/>
                </a:rPr>
                <a:t>at $4.99 each</a:t>
              </a:r>
            </a:p>
          </p:txBody>
        </p:sp>
      </p:grpSp>
      <p:grpSp>
        <p:nvGrpSpPr>
          <p:cNvPr id="63493" name="Group 9"/>
          <p:cNvGrpSpPr>
            <a:grpSpLocks/>
          </p:cNvGrpSpPr>
          <p:nvPr/>
        </p:nvGrpSpPr>
        <p:grpSpPr bwMode="auto">
          <a:xfrm>
            <a:off x="6324600" y="4876800"/>
            <a:ext cx="2498725" cy="1196975"/>
            <a:chOff x="3984" y="3072"/>
            <a:chExt cx="1574" cy="754"/>
          </a:xfrm>
        </p:grpSpPr>
        <p:sp>
          <p:nvSpPr>
            <p:cNvPr id="63497" name="Line 10"/>
            <p:cNvSpPr>
              <a:spLocks noChangeShapeType="1"/>
            </p:cNvSpPr>
            <p:nvPr/>
          </p:nvSpPr>
          <p:spPr bwMode="auto">
            <a:xfrm flipH="1" flipV="1">
              <a:off x="3984" y="3408"/>
              <a:ext cx="432" cy="48"/>
            </a:xfrm>
            <a:prstGeom prst="line">
              <a:avLst/>
            </a:prstGeom>
            <a:noFill/>
            <a:ln w="38100">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78187" name="Rectangle 11"/>
            <p:cNvSpPr>
              <a:spLocks noChangeArrowheads="1"/>
            </p:cNvSpPr>
            <p:nvPr/>
          </p:nvSpPr>
          <p:spPr bwMode="auto">
            <a:xfrm>
              <a:off x="4368" y="3072"/>
              <a:ext cx="1190" cy="754"/>
            </a:xfrm>
            <a:prstGeom prst="rect">
              <a:avLst/>
            </a:prstGeom>
            <a:solidFill>
              <a:srgbClr val="006600"/>
            </a:solidFill>
            <a:ln w="12700">
              <a:solidFill>
                <a:srgbClr val="000000"/>
              </a:solidFill>
              <a:miter lim="800000"/>
              <a:headEnd/>
              <a:tailEnd/>
            </a:ln>
            <a:effectLst>
              <a:outerShdw dist="89803"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50% of June</a:t>
              </a:r>
            </a:p>
            <a:p>
              <a:pPr algn="ctr">
                <a:defRPr/>
              </a:pPr>
              <a:r>
                <a:rPr lang="en-US" sz="2400" dirty="0">
                  <a:solidFill>
                    <a:srgbClr val="FFFFCC"/>
                  </a:solidFill>
                  <a:effectLst>
                    <a:outerShdw blurRad="38100" dist="38100" dir="2700000" algn="tl">
                      <a:srgbClr val="000000"/>
                    </a:outerShdw>
                  </a:effectLst>
                  <a:latin typeface="Arial" charset="0"/>
                </a:rPr>
                <a:t>purchases </a:t>
              </a:r>
            </a:p>
            <a:p>
              <a:pPr algn="ctr">
                <a:defRPr/>
              </a:pPr>
              <a:r>
                <a:rPr lang="en-US" sz="2400" dirty="0">
                  <a:solidFill>
                    <a:srgbClr val="FFFFCC"/>
                  </a:solidFill>
                  <a:effectLst>
                    <a:outerShdw blurRad="38100" dist="38100" dir="2700000" algn="tl">
                      <a:srgbClr val="000000"/>
                    </a:outerShdw>
                  </a:effectLst>
                  <a:latin typeface="Arial" charset="0"/>
                </a:rPr>
                <a:t>of $56,800</a:t>
              </a:r>
            </a:p>
          </p:txBody>
        </p:sp>
      </p:grpSp>
      <p:grpSp>
        <p:nvGrpSpPr>
          <p:cNvPr id="63494" name="Group 12"/>
          <p:cNvGrpSpPr>
            <a:grpSpLocks/>
          </p:cNvGrpSpPr>
          <p:nvPr/>
        </p:nvGrpSpPr>
        <p:grpSpPr bwMode="auto">
          <a:xfrm>
            <a:off x="6324600" y="479425"/>
            <a:ext cx="2533650" cy="1577975"/>
            <a:chOff x="3984" y="302"/>
            <a:chExt cx="1596" cy="994"/>
          </a:xfrm>
        </p:grpSpPr>
        <p:sp>
          <p:nvSpPr>
            <p:cNvPr id="63495" name="Line 13"/>
            <p:cNvSpPr>
              <a:spLocks noChangeShapeType="1"/>
            </p:cNvSpPr>
            <p:nvPr/>
          </p:nvSpPr>
          <p:spPr bwMode="auto">
            <a:xfrm flipH="1">
              <a:off x="3984" y="672"/>
              <a:ext cx="432" cy="624"/>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78190" name="Rectangle 14"/>
            <p:cNvSpPr>
              <a:spLocks noChangeArrowheads="1"/>
            </p:cNvSpPr>
            <p:nvPr/>
          </p:nvSpPr>
          <p:spPr bwMode="auto">
            <a:xfrm>
              <a:off x="4390" y="302"/>
              <a:ext cx="1190" cy="754"/>
            </a:xfrm>
            <a:prstGeom prst="rect">
              <a:avLst/>
            </a:prstGeom>
            <a:solidFill>
              <a:srgbClr val="006600"/>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defRPr/>
              </a:pPr>
              <a:r>
                <a:rPr lang="en-US" sz="2400" dirty="0">
                  <a:solidFill>
                    <a:srgbClr val="FFFFCC"/>
                  </a:solidFill>
                  <a:effectLst>
                    <a:outerShdw blurRad="38100" dist="38100" dir="2700000" algn="tl">
                      <a:srgbClr val="000000"/>
                    </a:outerShdw>
                  </a:effectLst>
                  <a:latin typeface="Arial" charset="0"/>
                </a:rPr>
                <a:t>25% of June</a:t>
              </a:r>
            </a:p>
            <a:p>
              <a:pPr algn="ctr">
                <a:defRPr/>
              </a:pPr>
              <a:r>
                <a:rPr lang="en-US" sz="2400" dirty="0">
                  <a:solidFill>
                    <a:srgbClr val="FFFFCC"/>
                  </a:solidFill>
                  <a:effectLst>
                    <a:outerShdw blurRad="38100" dist="38100" dir="2700000" algn="tl">
                      <a:srgbClr val="000000"/>
                    </a:outerShdw>
                  </a:effectLst>
                  <a:latin typeface="Arial" charset="0"/>
                </a:rPr>
                <a:t>sales of </a:t>
              </a:r>
            </a:p>
            <a:p>
              <a:pPr algn="ctr">
                <a:defRPr/>
              </a:pPr>
              <a:r>
                <a:rPr lang="en-US" sz="2400" dirty="0">
                  <a:solidFill>
                    <a:srgbClr val="FFFFCC"/>
                  </a:solidFill>
                  <a:effectLst>
                    <a:outerShdw blurRad="38100" dist="38100" dir="2700000" algn="tl">
                      <a:srgbClr val="000000"/>
                    </a:outerShdw>
                  </a:effectLst>
                  <a:latin typeface="Arial" charset="0"/>
                </a:rPr>
                <a:t>$300,000</a:t>
              </a:r>
            </a:p>
          </p:txBody>
        </p:sp>
      </p:grpSp>
    </p:spTree>
  </p:cSld>
  <p:clrMapOvr>
    <a:masterClrMapping/>
  </p:clrMapOvr>
  <p:transition>
    <p:randomBar dir="ver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2"/>
          <p:cNvGraphicFramePr>
            <a:graphicFrameLocks/>
          </p:cNvGraphicFramePr>
          <p:nvPr/>
        </p:nvGraphicFramePr>
        <p:xfrm>
          <a:off x="457200" y="228600"/>
          <a:ext cx="6115050" cy="6324600"/>
        </p:xfrm>
        <a:graphic>
          <a:graphicData uri="http://schemas.openxmlformats.org/presentationml/2006/ole">
            <mc:AlternateContent xmlns:mc="http://schemas.openxmlformats.org/markup-compatibility/2006">
              <mc:Choice xmlns:v="urn:schemas-microsoft-com:vml" Requires="v">
                <p:oleObj spid="_x0000_s64526" name="Worksheet" r:id="rId4" imgW="3067507" imgH="3172054" progId="Excel.Sheet.8">
                  <p:embed/>
                </p:oleObj>
              </mc:Choice>
              <mc:Fallback>
                <p:oleObj name="Worksheet" r:id="rId4" imgW="3067507" imgH="3172054" progId="Excel.Shee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28600"/>
                        <a:ext cx="6115050" cy="6324600"/>
                      </a:xfrm>
                      <a:prstGeom prst="rect">
                        <a:avLst/>
                      </a:prstGeom>
                      <a:noFill/>
                      <a:ln w="38100">
                        <a:solidFill>
                          <a:schemeClr val="tx2"/>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4515" name="Group 3"/>
          <p:cNvGrpSpPr>
            <a:grpSpLocks/>
          </p:cNvGrpSpPr>
          <p:nvPr/>
        </p:nvGrpSpPr>
        <p:grpSpPr bwMode="auto">
          <a:xfrm>
            <a:off x="5335588" y="1752600"/>
            <a:ext cx="3656012" cy="4191000"/>
            <a:chOff x="3361" y="1104"/>
            <a:chExt cx="2303" cy="2640"/>
          </a:xfrm>
        </p:grpSpPr>
        <p:sp>
          <p:nvSpPr>
            <p:cNvPr id="64516" name="Line 4"/>
            <p:cNvSpPr>
              <a:spLocks noChangeShapeType="1"/>
            </p:cNvSpPr>
            <p:nvPr/>
          </p:nvSpPr>
          <p:spPr bwMode="auto">
            <a:xfrm flipH="1">
              <a:off x="3984" y="2016"/>
              <a:ext cx="576" cy="1728"/>
            </a:xfrm>
            <a:prstGeom prst="line">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4517" name="Object 5"/>
            <p:cNvGraphicFramePr>
              <a:graphicFrameLocks/>
            </p:cNvGraphicFramePr>
            <p:nvPr/>
          </p:nvGraphicFramePr>
          <p:xfrm>
            <a:off x="3361" y="1104"/>
            <a:ext cx="2303" cy="936"/>
          </p:xfrm>
          <a:graphic>
            <a:graphicData uri="http://schemas.openxmlformats.org/presentationml/2006/ole">
              <mc:AlternateContent xmlns:mc="http://schemas.openxmlformats.org/markup-compatibility/2006">
                <mc:Choice xmlns:v="urn:schemas-microsoft-com:vml" Requires="v">
                  <p:oleObj spid="_x0000_s64527" name="Worksheet" r:id="rId6" imgW="2278730" imgH="975721" progId="Excel.Sheet.8">
                    <p:embed/>
                  </p:oleObj>
                </mc:Choice>
                <mc:Fallback>
                  <p:oleObj name="Worksheet" r:id="rId6" imgW="2278730" imgH="975721" progId="Excel.Sheet.8">
                    <p:embed/>
                    <p:pic>
                      <p:nvPicPr>
                        <p:cNvPr id="0" name="Object 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61" y="1104"/>
                          <a:ext cx="2303" cy="93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ransition>
    <p:push/>
  </p:transition>
  <p:timing>
    <p:tnLst>
      <p:par>
        <p:cTn id="1" dur="indefinite" restart="never" nodeType="tmRoot"/>
      </p:par>
    </p:tnLst>
  </p:timing>
</p:sld>
</file>

<file path=ppt/theme/theme1.xml><?xml version="1.0" encoding="utf-8"?>
<a:theme xmlns:a="http://schemas.openxmlformats.org/drawingml/2006/main" name="Lightbar">
  <a:themeElements>
    <a:clrScheme name="Lightbar 1">
      <a:dk1>
        <a:srgbClr val="000000"/>
      </a:dk1>
      <a:lt1>
        <a:srgbClr val="B3D1F0"/>
      </a:lt1>
      <a:dk2>
        <a:srgbClr val="1822CD"/>
      </a:dk2>
      <a:lt2>
        <a:srgbClr val="000000"/>
      </a:lt2>
      <a:accent1>
        <a:srgbClr val="3568C7"/>
      </a:accent1>
      <a:accent2>
        <a:srgbClr val="F06157"/>
      </a:accent2>
      <a:accent3>
        <a:srgbClr val="D6E5F6"/>
      </a:accent3>
      <a:accent4>
        <a:srgbClr val="000000"/>
      </a:accent4>
      <a:accent5>
        <a:srgbClr val="AEB9E0"/>
      </a:accent5>
      <a:accent6>
        <a:srgbClr val="D9574E"/>
      </a:accent6>
      <a:hlink>
        <a:srgbClr val="FF9218"/>
      </a:hlink>
      <a:folHlink>
        <a:srgbClr val="CCCCCC"/>
      </a:folHlink>
    </a:clrScheme>
    <a:fontScheme name="Lightba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Lightbar 1">
        <a:dk1>
          <a:srgbClr val="000000"/>
        </a:dk1>
        <a:lt1>
          <a:srgbClr val="B3D1F0"/>
        </a:lt1>
        <a:dk2>
          <a:srgbClr val="1822CD"/>
        </a:dk2>
        <a:lt2>
          <a:srgbClr val="000000"/>
        </a:lt2>
        <a:accent1>
          <a:srgbClr val="3568C7"/>
        </a:accent1>
        <a:accent2>
          <a:srgbClr val="F06157"/>
        </a:accent2>
        <a:accent3>
          <a:srgbClr val="D6E5F6"/>
        </a:accent3>
        <a:accent4>
          <a:srgbClr val="000000"/>
        </a:accent4>
        <a:accent5>
          <a:srgbClr val="AEB9E0"/>
        </a:accent5>
        <a:accent6>
          <a:srgbClr val="D9574E"/>
        </a:accent6>
        <a:hlink>
          <a:srgbClr val="FF9218"/>
        </a:hlink>
        <a:folHlink>
          <a:srgbClr val="CCCCCC"/>
        </a:folHlink>
      </a:clrScheme>
      <a:clrMap bg1="lt1" tx1="dk1" bg2="lt2" tx2="dk2" accent1="accent1" accent2="accent2" accent3="accent3" accent4="accent4" accent5="accent5" accent6="accent6" hlink="hlink" folHlink="folHlink"/>
    </a:extraClrScheme>
    <a:extraClrScheme>
      <a:clrScheme name="Lightbar 2">
        <a:dk1>
          <a:srgbClr val="000000"/>
        </a:dk1>
        <a:lt1>
          <a:srgbClr val="DCD1EB"/>
        </a:lt1>
        <a:dk2>
          <a:srgbClr val="6C18B0"/>
        </a:dk2>
        <a:lt2>
          <a:srgbClr val="000000"/>
        </a:lt2>
        <a:accent1>
          <a:srgbClr val="9968CC"/>
        </a:accent1>
        <a:accent2>
          <a:srgbClr val="FFAF18"/>
        </a:accent2>
        <a:accent3>
          <a:srgbClr val="EBE5F3"/>
        </a:accent3>
        <a:accent4>
          <a:srgbClr val="000000"/>
        </a:accent4>
        <a:accent5>
          <a:srgbClr val="CAB9E2"/>
        </a:accent5>
        <a:accent6>
          <a:srgbClr val="E79E15"/>
        </a:accent6>
        <a:hlink>
          <a:srgbClr val="1822CD"/>
        </a:hlink>
        <a:folHlink>
          <a:srgbClr val="CCCCCC"/>
        </a:folHlink>
      </a:clrScheme>
      <a:clrMap bg1="lt1" tx1="dk1" bg2="lt2" tx2="dk2" accent1="accent1" accent2="accent2" accent3="accent3" accent4="accent4" accent5="accent5" accent6="accent6" hlink="hlink" folHlink="folHlink"/>
    </a:extraClrScheme>
    <a:extraClrScheme>
      <a:clrScheme name="Lightbar 3">
        <a:dk1>
          <a:srgbClr val="000000"/>
        </a:dk1>
        <a:lt1>
          <a:srgbClr val="EECAE1"/>
        </a:lt1>
        <a:dk2>
          <a:srgbClr val="DC54AD"/>
        </a:dk2>
        <a:lt2>
          <a:srgbClr val="000000"/>
        </a:lt2>
        <a:accent1>
          <a:srgbClr val="DC359C"/>
        </a:accent1>
        <a:accent2>
          <a:srgbClr val="FFAF18"/>
        </a:accent2>
        <a:accent3>
          <a:srgbClr val="F5E1EE"/>
        </a:accent3>
        <a:accent4>
          <a:srgbClr val="000000"/>
        </a:accent4>
        <a:accent5>
          <a:srgbClr val="EBAECB"/>
        </a:accent5>
        <a:accent6>
          <a:srgbClr val="E79E15"/>
        </a:accent6>
        <a:hlink>
          <a:srgbClr val="1822CD"/>
        </a:hlink>
        <a:folHlink>
          <a:srgbClr val="CCCCCC"/>
        </a:folHlink>
      </a:clrScheme>
      <a:clrMap bg1="lt1" tx1="dk1" bg2="lt2" tx2="dk2" accent1="accent1" accent2="accent2" accent3="accent3" accent4="accent4" accent5="accent5" accent6="accent6" hlink="hlink" folHlink="folHlink"/>
    </a:extraClrScheme>
    <a:extraClrScheme>
      <a:clrScheme name="Lightbar 4">
        <a:dk1>
          <a:srgbClr val="000000"/>
        </a:dk1>
        <a:lt1>
          <a:srgbClr val="D7E6C5"/>
        </a:lt1>
        <a:dk2>
          <a:srgbClr val="2F8B20"/>
        </a:dk2>
        <a:lt2>
          <a:srgbClr val="000000"/>
        </a:lt2>
        <a:accent1>
          <a:srgbClr val="7ABA05"/>
        </a:accent1>
        <a:accent2>
          <a:srgbClr val="FFAF18"/>
        </a:accent2>
        <a:accent3>
          <a:srgbClr val="E8F0DF"/>
        </a:accent3>
        <a:accent4>
          <a:srgbClr val="000000"/>
        </a:accent4>
        <a:accent5>
          <a:srgbClr val="BED9AA"/>
        </a:accent5>
        <a:accent6>
          <a:srgbClr val="E79E15"/>
        </a:accent6>
        <a:hlink>
          <a:srgbClr val="1822CD"/>
        </a:hlink>
        <a:folHlink>
          <a:srgbClr val="CCCCCC"/>
        </a:folHlink>
      </a:clrScheme>
      <a:clrMap bg1="lt1" tx1="dk1" bg2="lt2" tx2="dk2" accent1="accent1" accent2="accent2" accent3="accent3" accent4="accent4" accent5="accent5" accent6="accent6" hlink="hlink" folHlink="folHlink"/>
    </a:extraClrScheme>
    <a:extraClrScheme>
      <a:clrScheme name="Lightbar 5">
        <a:dk1>
          <a:srgbClr val="000000"/>
        </a:dk1>
        <a:lt1>
          <a:srgbClr val="F8D1A8"/>
        </a:lt1>
        <a:dk2>
          <a:srgbClr val="FF9218"/>
        </a:dk2>
        <a:lt2>
          <a:srgbClr val="000000"/>
        </a:lt2>
        <a:accent1>
          <a:srgbClr val="FFAF18"/>
        </a:accent1>
        <a:accent2>
          <a:srgbClr val="F06157"/>
        </a:accent2>
        <a:accent3>
          <a:srgbClr val="FBE5D1"/>
        </a:accent3>
        <a:accent4>
          <a:srgbClr val="000000"/>
        </a:accent4>
        <a:accent5>
          <a:srgbClr val="FFD4AB"/>
        </a:accent5>
        <a:accent6>
          <a:srgbClr val="D9574E"/>
        </a:accent6>
        <a:hlink>
          <a:srgbClr val="FF9218"/>
        </a:hlink>
        <a:folHlink>
          <a:srgbClr val="CCCCCC"/>
        </a:folHlink>
      </a:clrScheme>
      <a:clrMap bg1="lt1" tx1="dk1" bg2="lt2" tx2="dk2" accent1="accent1" accent2="accent2" accent3="accent3" accent4="accent4" accent5="accent5" accent6="accent6" hlink="hlink" folHlink="folHlink"/>
    </a:extraClrScheme>
    <a:extraClrScheme>
      <a:clrScheme name="Lightbar 6">
        <a:dk1>
          <a:srgbClr val="000000"/>
        </a:dk1>
        <a:lt1>
          <a:srgbClr val="CCCCCC"/>
        </a:lt1>
        <a:dk2>
          <a:srgbClr val="555555"/>
        </a:dk2>
        <a:lt2>
          <a:srgbClr val="000000"/>
        </a:lt2>
        <a:accent1>
          <a:srgbClr val="AAAAAA"/>
        </a:accent1>
        <a:accent2>
          <a:srgbClr val="888888"/>
        </a:accent2>
        <a:accent3>
          <a:srgbClr val="E2E2E2"/>
        </a:accent3>
        <a:accent4>
          <a:srgbClr val="000000"/>
        </a:accent4>
        <a:accent5>
          <a:srgbClr val="D2D2D2"/>
        </a:accent5>
        <a:accent6>
          <a:srgbClr val="7B7B7B"/>
        </a:accent6>
        <a:hlink>
          <a:srgbClr val="333333"/>
        </a:hlink>
        <a:folHlink>
          <a:srgbClr val="88888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HD:Microsoft Office X:Templates:Presentations:Designs:Lightbar</Template>
  <TotalTime>1840</TotalTime>
  <Words>4058</Words>
  <Application>Microsoft Office PowerPoint</Application>
  <PresentationFormat>On-screen Show (4:3)</PresentationFormat>
  <Paragraphs>487</Paragraphs>
  <Slides>61</Slides>
  <Notes>61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61</vt:i4>
      </vt:variant>
    </vt:vector>
  </HeadingPairs>
  <TitlesOfParts>
    <vt:vector size="70" baseType="lpstr">
      <vt:lpstr>Adams</vt:lpstr>
      <vt:lpstr>Arial</vt:lpstr>
      <vt:lpstr>Monotype Sorts</vt:lpstr>
      <vt:lpstr>Times</vt:lpstr>
      <vt:lpstr>Times New Roman</vt:lpstr>
      <vt:lpstr>Wingdings</vt:lpstr>
      <vt:lpstr>Lightbar</vt:lpstr>
      <vt:lpstr>Worksheet</vt:lpstr>
      <vt:lpstr>Microsoft ClipArt Gallery</vt:lpstr>
      <vt:lpstr>PowerPoint Presentation</vt:lpstr>
      <vt:lpstr>The Basic Framework of Budgeting</vt:lpstr>
      <vt:lpstr>Planning and Control</vt:lpstr>
      <vt:lpstr>Advantages of Budgeting</vt:lpstr>
      <vt:lpstr>Responsibility Accounting</vt:lpstr>
      <vt:lpstr>Choosing the Budget Period</vt:lpstr>
      <vt:lpstr>Human Factors in Budgeting</vt:lpstr>
      <vt:lpstr>PowerPoint Presentation</vt:lpstr>
      <vt:lpstr>PowerPoint Presentation</vt:lpstr>
      <vt:lpstr>Budgeting Example</vt:lpstr>
      <vt:lpstr>The Sales Budget</vt:lpstr>
      <vt:lpstr>Expected Cash Collections</vt:lpstr>
      <vt:lpstr>Expected Cash Collections</vt:lpstr>
      <vt:lpstr>Expected Cash Collections</vt:lpstr>
      <vt:lpstr>Expected Cash Collections</vt:lpstr>
      <vt:lpstr>Expected Cash Collections</vt:lpstr>
      <vt:lpstr>The Production Budget</vt:lpstr>
      <vt:lpstr>The Production Budget</vt:lpstr>
      <vt:lpstr>The Production Budget</vt:lpstr>
      <vt:lpstr>The Production Budget</vt:lpstr>
      <vt:lpstr>The Production Budget</vt:lpstr>
      <vt:lpstr>The Production Budget</vt:lpstr>
      <vt:lpstr>The Direct Materials Budget</vt:lpstr>
      <vt:lpstr>The Direct Materials Budget</vt:lpstr>
      <vt:lpstr>The Direct Materials Budget</vt:lpstr>
      <vt:lpstr>The Direct Materials Budget</vt:lpstr>
      <vt:lpstr>The Direct Materials Budget</vt:lpstr>
      <vt:lpstr>The Direct Materials Budget</vt:lpstr>
      <vt:lpstr>Expected Cash Disbursement for Materials</vt:lpstr>
      <vt:lpstr>Expected Cash Disbursement for Materials</vt:lpstr>
      <vt:lpstr>Expected Cash Disbursement for Materials</vt:lpstr>
      <vt:lpstr>Expected Cash Disbursement for Materials</vt:lpstr>
      <vt:lpstr>The Direct Labor Budget</vt:lpstr>
      <vt:lpstr>The Direct Labor Budget</vt:lpstr>
      <vt:lpstr>The Direct Labor Budget</vt:lpstr>
      <vt:lpstr>The Direct Labor Budget</vt:lpstr>
      <vt:lpstr>The Direct Labor Budget</vt:lpstr>
      <vt:lpstr>Manufacturing Overhead Budget</vt:lpstr>
      <vt:lpstr>Manufacturing Overhead Budget</vt:lpstr>
      <vt:lpstr>Manufacturing Overhead Budget</vt:lpstr>
      <vt:lpstr>Manufacturing Overhead Budget</vt:lpstr>
      <vt:lpstr>Ending Finished Goods Inventory Budget</vt:lpstr>
      <vt:lpstr>Ending Finished Goods Inventory Budget</vt:lpstr>
      <vt:lpstr>Ending Finished Goods Inventory Budget</vt:lpstr>
      <vt:lpstr>Ending Finished Goods Inventory Budget</vt:lpstr>
      <vt:lpstr>Selling and Administrative Expense Budget</vt:lpstr>
      <vt:lpstr>Selling and Administrative Expense Budget</vt:lpstr>
      <vt:lpstr>Selling and Administrative Expense Budget</vt:lpstr>
      <vt:lpstr>Format of the Cash Budget</vt:lpstr>
      <vt:lpstr>The Cash Budget</vt:lpstr>
      <vt:lpstr>The Cash Budget</vt:lpstr>
      <vt:lpstr>The Cash Budget</vt:lpstr>
      <vt:lpstr>The Cash Budget</vt:lpstr>
      <vt:lpstr>The Cash Budget</vt:lpstr>
      <vt:lpstr>The Cash Budget</vt:lpstr>
      <vt:lpstr>The Cash Budget</vt:lpstr>
      <vt:lpstr>The Budgeted Income Statement</vt:lpstr>
      <vt:lpstr>The Budgeted Income Statement</vt:lpstr>
      <vt:lpstr>The Budgeted Balance Sheet</vt:lpstr>
      <vt:lpstr>PowerPoint Presentation</vt:lpstr>
      <vt:lpstr>PowerPoint Presentation</vt:lpstr>
    </vt:vector>
  </TitlesOfParts>
  <Company>Jon A. Booker, Ph.D., CPA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title</dc:title>
  <dc:creator>Jon Booker</dc:creator>
  <cp:lastModifiedBy>Steven Crowley</cp:lastModifiedBy>
  <cp:revision>51</cp:revision>
  <dcterms:created xsi:type="dcterms:W3CDTF">2004-05-17T20:09:56Z</dcterms:created>
  <dcterms:modified xsi:type="dcterms:W3CDTF">2015-10-19T14:24:45Z</dcterms:modified>
</cp:coreProperties>
</file>