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9" r:id="rId1"/>
  </p:sldMasterIdLst>
  <p:notesMasterIdLst>
    <p:notesMasterId r:id="rId17"/>
  </p:notesMasterIdLst>
  <p:handoutMasterIdLst>
    <p:handoutMasterId r:id="rId18"/>
  </p:handoutMasterIdLst>
  <p:sldIdLst>
    <p:sldId id="342" r:id="rId2"/>
    <p:sldId id="343" r:id="rId3"/>
    <p:sldId id="344" r:id="rId4"/>
    <p:sldId id="346" r:id="rId5"/>
    <p:sldId id="349" r:id="rId6"/>
    <p:sldId id="350" r:id="rId7"/>
    <p:sldId id="353" r:id="rId8"/>
    <p:sldId id="336" r:id="rId9"/>
    <p:sldId id="337" r:id="rId10"/>
    <p:sldId id="414" r:id="rId11"/>
    <p:sldId id="338" r:id="rId12"/>
    <p:sldId id="415" r:id="rId13"/>
    <p:sldId id="413" r:id="rId14"/>
    <p:sldId id="390" r:id="rId15"/>
    <p:sldId id="391" r:id="rId16"/>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256">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18" autoAdjust="0"/>
    <p:restoredTop sz="81181" autoAdjust="0"/>
  </p:normalViewPr>
  <p:slideViewPr>
    <p:cSldViewPr>
      <p:cViewPr varScale="1">
        <p:scale>
          <a:sx n="60" d="100"/>
          <a:sy n="60" d="100"/>
        </p:scale>
        <p:origin x="1627" y="58"/>
      </p:cViewPr>
      <p:guideLst>
        <p:guide orient="horz" pos="2256"/>
        <p:guide pos="2880"/>
      </p:guideLst>
    </p:cSldViewPr>
  </p:slideViewPr>
  <p:notesTextViewPr>
    <p:cViewPr>
      <p:scale>
        <a:sx n="100" d="100"/>
        <a:sy n="100" d="100"/>
      </p:scale>
      <p:origin x="0" y="0"/>
    </p:cViewPr>
  </p:notesTextViewPr>
  <p:sorterViewPr>
    <p:cViewPr>
      <p:scale>
        <a:sx n="66" d="100"/>
        <a:sy n="66" d="100"/>
      </p:scale>
      <p:origin x="0" y="5410"/>
    </p:cViewPr>
  </p:sorterViewPr>
  <p:notesViewPr>
    <p:cSldViewPr>
      <p:cViewPr varScale="1">
        <p:scale>
          <a:sx n="68" d="100"/>
          <a:sy n="68" d="100"/>
        </p:scale>
        <p:origin x="-3072" y="-67"/>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p:nvSpPr>
        <p:spPr>
          <a:xfrm>
            <a:off x="3783930" y="0"/>
            <a:ext cx="3166145" cy="248541"/>
          </a:xfrm>
          <a:prstGeom prst="rect">
            <a:avLst/>
          </a:prstGeom>
          <a:noFill/>
        </p:spPr>
        <p:txBody>
          <a:bodyPr lIns="92492" tIns="46246" rIns="92492" bIns="46246">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1000">
                <a:cs typeface="Arial" panose="020B0604020202020204" pitchFamily="34" charset="0"/>
              </a:rPr>
              <a:t>7-</a:t>
            </a:r>
            <a:fld id="{E500EDD7-1A59-41B8-B8AD-A9E1210C3289}" type="slidenum">
              <a:rPr lang="en-US" altLang="en-US" sz="1000">
                <a:cs typeface="Arial" panose="020B0604020202020204" pitchFamily="34" charset="0"/>
              </a:rPr>
              <a:pPr algn="r" eaLnBrk="1" hangingPunct="1"/>
              <a:t>‹#›</a:t>
            </a:fld>
            <a:endParaRPr lang="en-US" altLang="en-US" sz="1000">
              <a:cs typeface="Arial" panose="020B0604020202020204" pitchFamily="34" charset="0"/>
            </a:endParaRPr>
          </a:p>
        </p:txBody>
      </p:sp>
    </p:spTree>
    <p:extLst>
      <p:ext uri="{BB962C8B-B14F-4D97-AF65-F5344CB8AC3E}">
        <p14:creationId xmlns:p14="http://schemas.microsoft.com/office/powerpoint/2010/main" val="39697900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pPr lvl="0"/>
            <a:endParaRPr lang="en-US" noProof="0" dirty="0" smtClean="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 name="TextBox 7"/>
          <p:cNvSpPr txBox="1"/>
          <p:nvPr/>
        </p:nvSpPr>
        <p:spPr>
          <a:xfrm>
            <a:off x="6100621" y="0"/>
            <a:ext cx="849454" cy="264576"/>
          </a:xfrm>
          <a:prstGeom prst="rect">
            <a:avLst/>
          </a:prstGeom>
          <a:noFill/>
        </p:spPr>
        <p:txBody>
          <a:bodyPr lIns="92492" tIns="46246" rIns="92492" bIns="46246">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1100"/>
              <a:t>7-</a:t>
            </a:r>
            <a:fld id="{15236FF9-3916-4C9A-980A-CEA5C42CC4AE}" type="slidenum">
              <a:rPr lang="en-US" altLang="en-US" sz="1100"/>
              <a:pPr algn="r" eaLnBrk="1" hangingPunct="1"/>
              <a:t>‹#›</a:t>
            </a:fld>
            <a:endParaRPr lang="en-US" altLang="en-US" sz="1100"/>
          </a:p>
        </p:txBody>
      </p:sp>
    </p:spTree>
    <p:extLst>
      <p:ext uri="{BB962C8B-B14F-4D97-AF65-F5344CB8AC3E}">
        <p14:creationId xmlns:p14="http://schemas.microsoft.com/office/powerpoint/2010/main" val="6334944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ABC differs from traditional cost accounting in three ways.  The first is that n</a:t>
            </a:r>
            <a:r>
              <a:rPr lang="en-US" altLang="en-US" smtClean="0">
                <a:sym typeface="Wingdings" panose="05000000000000000000" pitchFamily="2" charset="2"/>
              </a:rPr>
              <a:t>onmanufacturing as well as manufacturing costs may be assigned to products, but only on a cause-and-effect basis.  For example, ABC systems can assign sales commissions, shipping costs, and warranty repair costs to specific products.</a:t>
            </a:r>
          </a:p>
        </p:txBody>
      </p:sp>
    </p:spTree>
    <p:extLst>
      <p:ext uri="{BB962C8B-B14F-4D97-AF65-F5344CB8AC3E}">
        <p14:creationId xmlns:p14="http://schemas.microsoft.com/office/powerpoint/2010/main" val="3403075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idx="1"/>
          </p:nvPr>
        </p:nvSpPr>
        <p:spPr bwMode="auto">
          <a:ln>
            <a:miter lim="800000"/>
            <a:headEnd/>
            <a:tailEnd/>
          </a:ln>
        </p:spPr>
        <p:txBody>
          <a:bodyPr wrap="square" numCol="1" anchor="t" anchorCtr="0" compatLnSpc="1">
            <a:prstTxWarp prst="textNoShape">
              <a:avLst/>
            </a:prstTxWarp>
          </a:bodyPr>
          <a:lstStyle/>
          <a:p>
            <a:pPr>
              <a:defRPr/>
            </a:pPr>
            <a:r>
              <a:rPr lang="en-US" dirty="0" smtClean="0">
                <a:sym typeface="Wingdings" pitchFamily="2" charset="2"/>
              </a:rPr>
              <a:t>The second major difference between ABC and traditional cost accounting is that some manufacturing costs may be excluded from product costs.  This is because ABC only assigns a cost to a product if decisions concerning that product will cause changes in the cost.  ABC excludes two types of costs from product costs:</a:t>
            </a:r>
          </a:p>
          <a:p>
            <a:pPr>
              <a:defRPr/>
            </a:pPr>
            <a:endParaRPr lang="en-US" dirty="0" smtClean="0">
              <a:sym typeface="Wingdings" pitchFamily="2" charset="2"/>
            </a:endParaRPr>
          </a:p>
          <a:p>
            <a:pPr marL="231229" indent="-231229">
              <a:buFont typeface="+mj-lt"/>
              <a:buAutoNum type="arabicPeriod"/>
              <a:defRPr/>
            </a:pPr>
            <a:r>
              <a:rPr lang="en-US" dirty="0" smtClean="0">
                <a:sym typeface="Wingdings" pitchFamily="2" charset="2"/>
              </a:rPr>
              <a:t>Organization-sustaining costs (which will be formally defined later); and</a:t>
            </a:r>
          </a:p>
          <a:p>
            <a:pPr marL="231229" indent="-231229">
              <a:buFont typeface="+mj-lt"/>
              <a:buAutoNum type="arabicPeriod"/>
              <a:defRPr/>
            </a:pPr>
            <a:r>
              <a:rPr lang="en-US" dirty="0" smtClean="0">
                <a:sym typeface="Wingdings" pitchFamily="2" charset="2"/>
              </a:rPr>
              <a:t>The costs of unused or idle capacity. </a:t>
            </a:r>
          </a:p>
          <a:p>
            <a:pPr>
              <a:defRPr/>
            </a:pPr>
            <a:endParaRPr lang="en-US" dirty="0" smtClean="0">
              <a:sym typeface="Wingdings" pitchFamily="2" charset="2"/>
            </a:endParaRPr>
          </a:p>
          <a:p>
            <a:pPr>
              <a:defRPr/>
            </a:pPr>
            <a:endParaRPr lang="en-US" dirty="0" smtClean="0"/>
          </a:p>
        </p:txBody>
      </p:sp>
    </p:spTree>
    <p:extLst>
      <p:ext uri="{BB962C8B-B14F-4D97-AF65-F5344CB8AC3E}">
        <p14:creationId xmlns:p14="http://schemas.microsoft.com/office/powerpoint/2010/main" val="3647890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sym typeface="Wingdings" panose="05000000000000000000" pitchFamily="2" charset="2"/>
              </a:rPr>
              <a:t>The third major difference between ABC and traditional cost accounting is that numerous overhead cost pools are used, each of which is allocated to products and other cost objects using its own unique measure of activity.  ABC cost pools are created to correspond to the activities performed in an organization that cause the consumption of overhead resources. Therefore, the total number of ABC cost pools will definitely exceed one (as in the plantwide approach) and it is likely to exceed the number of departments within a company (as in the departmental approach), since more than one activity is often performed within each department.</a:t>
            </a:r>
            <a:endParaRPr lang="en-US" altLang="en-US" smtClean="0"/>
          </a:p>
        </p:txBody>
      </p:sp>
    </p:spTree>
    <p:extLst>
      <p:ext uri="{BB962C8B-B14F-4D97-AF65-F5344CB8AC3E}">
        <p14:creationId xmlns:p14="http://schemas.microsoft.com/office/powerpoint/2010/main" val="3209524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An activity is any event that causes the consumption of overhead resources. </a:t>
            </a:r>
          </a:p>
          <a:p>
            <a:endParaRPr lang="en-US" altLang="en-US" smtClean="0"/>
          </a:p>
          <a:p>
            <a:r>
              <a:rPr lang="en-US" altLang="en-US" smtClean="0"/>
              <a:t>An activity cost pool is a “bucket” in which costs are accumulated that relate to a single activity measure in an ABC system.</a:t>
            </a:r>
          </a:p>
          <a:p>
            <a:endParaRPr lang="en-US" altLang="en-US" smtClean="0"/>
          </a:p>
        </p:txBody>
      </p:sp>
    </p:spTree>
    <p:extLst>
      <p:ext uri="{BB962C8B-B14F-4D97-AF65-F5344CB8AC3E}">
        <p14:creationId xmlns:p14="http://schemas.microsoft.com/office/powerpoint/2010/main" val="1762360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Traditional cost systems rely exclusively on allocation bases that are driven by the volume of production. ABC defines five levels of activity that largely do not relate to the volume of units produced.</a:t>
            </a:r>
          </a:p>
          <a:p>
            <a:endParaRPr lang="en-US" altLang="en-US" smtClean="0"/>
          </a:p>
        </p:txBody>
      </p:sp>
    </p:spTree>
    <p:extLst>
      <p:ext uri="{BB962C8B-B14F-4D97-AF65-F5344CB8AC3E}">
        <p14:creationId xmlns:p14="http://schemas.microsoft.com/office/powerpoint/2010/main" val="3471413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31229" indent="-231229"/>
            <a:r>
              <a:rPr lang="en-US" altLang="en-US" smtClean="0"/>
              <a:t>In an activity-based cost system, companies typically combine their activities into the following five classifications:</a:t>
            </a:r>
          </a:p>
          <a:p>
            <a:pPr marL="231229" indent="-231229">
              <a:buFont typeface="Calibri" panose="020F0502020204030204" pitchFamily="34" charset="0"/>
              <a:buAutoNum type="arabicPeriod"/>
            </a:pPr>
            <a:endParaRPr lang="en-US" altLang="en-US" sz="500"/>
          </a:p>
          <a:p>
            <a:pPr marL="231229" indent="-231229">
              <a:buFont typeface="Calibri" panose="020F0502020204030204" pitchFamily="34" charset="0"/>
              <a:buAutoNum type="arabicPeriod"/>
            </a:pPr>
            <a:r>
              <a:rPr lang="en-US" altLang="en-US" smtClean="0"/>
              <a:t>Unit-level activities are performed each time a unit is produced.  For example, providing power to run processing equipment would be a unit-level activity.</a:t>
            </a:r>
          </a:p>
          <a:p>
            <a:pPr marL="231229" indent="-231229">
              <a:buFont typeface="Calibri" panose="020F0502020204030204" pitchFamily="34" charset="0"/>
              <a:buAutoNum type="arabicPeriod"/>
            </a:pPr>
            <a:r>
              <a:rPr lang="en-US" altLang="en-US" smtClean="0"/>
              <a:t>Batch-level activities are performed each time a batch is handled or processed, regardless of how many units are in the batch.  For example, setting up equipment and shipping customer orders are batch-level activities.</a:t>
            </a:r>
          </a:p>
          <a:p>
            <a:pPr marL="231229" indent="-231229">
              <a:buFont typeface="Calibri" panose="020F0502020204030204" pitchFamily="34" charset="0"/>
              <a:buAutoNum type="arabicPeriod"/>
            </a:pPr>
            <a:r>
              <a:rPr lang="en-US" altLang="en-US" smtClean="0"/>
              <a:t>Product-level activities relate to specific products and must be carried out regardless of how many batches are run or units are produced or sold.  For example, designing or advertising a product would be product-level activities.  </a:t>
            </a:r>
          </a:p>
          <a:p>
            <a:pPr marL="231229" indent="-231229">
              <a:buFont typeface="Calibri" panose="020F0502020204030204" pitchFamily="34" charset="0"/>
              <a:buAutoNum type="arabicPeriod"/>
            </a:pPr>
            <a:r>
              <a:rPr lang="en-US" altLang="en-US" smtClean="0"/>
              <a:t>Customer-level activities relate to specific customers and are not tied to any specific product.  For example, sales calls and catalog mailings would be customer-level activities. </a:t>
            </a:r>
          </a:p>
          <a:p>
            <a:pPr marL="231229" indent="-231229">
              <a:buFont typeface="Calibri" panose="020F0502020204030204" pitchFamily="34" charset="0"/>
              <a:buAutoNum type="arabicPeriod"/>
            </a:pPr>
            <a:r>
              <a:rPr lang="en-US" altLang="en-US" smtClean="0"/>
              <a:t>Organization-sustaining activities are carried out regardless of which customers are served, which products are produced, how many batches are run, or how many units are made.  For example, heating a factory and cleaning executive offices are organization-sustaining activities.</a:t>
            </a:r>
          </a:p>
        </p:txBody>
      </p:sp>
    </p:spTree>
    <p:extLst>
      <p:ext uri="{BB962C8B-B14F-4D97-AF65-F5344CB8AC3E}">
        <p14:creationId xmlns:p14="http://schemas.microsoft.com/office/powerpoint/2010/main" val="3257868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The first step in implementing ABC is to define activities, activity cost pools, and activity measures.  The activities are often identified and defined by interviewing the employees that work in the respective overhead departments. The lengthy list of activities that emerges from this process is usually reduced to a handful by combining similar activities.</a:t>
            </a:r>
          </a:p>
          <a:p>
            <a:r>
              <a:rPr lang="en-US" altLang="en-US" smtClean="0"/>
              <a:t>Baxter Battery selected the following five activity cost pools and corresponding activity measures:</a:t>
            </a:r>
          </a:p>
          <a:p>
            <a:r>
              <a:rPr lang="en-US" altLang="en-US" u="sng" smtClean="0"/>
              <a:t>Activity Cost Pool</a:t>
            </a:r>
            <a:r>
              <a:rPr lang="en-US" altLang="en-US" smtClean="0"/>
              <a:t>		</a:t>
            </a:r>
            <a:r>
              <a:rPr lang="en-US" altLang="en-US" u="sng" smtClean="0"/>
              <a:t>Activity Measure</a:t>
            </a:r>
          </a:p>
          <a:p>
            <a:pPr>
              <a:buFont typeface="Calibri" panose="020F0502020204030204" pitchFamily="34" charset="0"/>
              <a:buNone/>
            </a:pPr>
            <a:r>
              <a:rPr lang="en-US" altLang="en-US" smtClean="0"/>
              <a:t>Customer orders		Number of customer orders</a:t>
            </a:r>
          </a:p>
          <a:p>
            <a:pPr>
              <a:buFont typeface="Calibri" panose="020F0502020204030204" pitchFamily="34" charset="0"/>
              <a:buNone/>
            </a:pPr>
            <a:r>
              <a:rPr lang="en-US" altLang="en-US" smtClean="0">
                <a:sym typeface="Wingdings" panose="05000000000000000000" pitchFamily="2" charset="2"/>
              </a:rPr>
              <a:t>D</a:t>
            </a:r>
            <a:r>
              <a:rPr lang="en-US" altLang="en-US" smtClean="0"/>
              <a:t>esign changes		Number of design changes</a:t>
            </a:r>
          </a:p>
          <a:p>
            <a:pPr>
              <a:buFont typeface="Calibri" panose="020F0502020204030204" pitchFamily="34" charset="0"/>
              <a:buNone/>
            </a:pPr>
            <a:r>
              <a:rPr lang="en-US" altLang="en-US" smtClean="0"/>
              <a:t>Order size			Machine-hours</a:t>
            </a:r>
          </a:p>
          <a:p>
            <a:pPr>
              <a:buFont typeface="Calibri" panose="020F0502020204030204" pitchFamily="34" charset="0"/>
              <a:buNone/>
            </a:pPr>
            <a:r>
              <a:rPr lang="en-US" altLang="en-US" smtClean="0"/>
              <a:t>Customer relations		Number of active customers</a:t>
            </a:r>
          </a:p>
          <a:p>
            <a:pPr>
              <a:buFont typeface="Calibri" panose="020F0502020204030204" pitchFamily="34" charset="0"/>
              <a:buNone/>
            </a:pPr>
            <a:r>
              <a:rPr lang="en-US" altLang="en-US" smtClean="0"/>
              <a:t>Other			Not applicable</a:t>
            </a:r>
          </a:p>
        </p:txBody>
      </p:sp>
    </p:spTree>
    <p:extLst>
      <p:ext uri="{BB962C8B-B14F-4D97-AF65-F5344CB8AC3E}">
        <p14:creationId xmlns:p14="http://schemas.microsoft.com/office/powerpoint/2010/main" val="1824045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Learning objective number 2 is to assign costs to cost pools using a first-stage allocation. </a:t>
            </a:r>
          </a:p>
          <a:p>
            <a:endParaRPr lang="en-US" altLang="en-US" smtClean="0"/>
          </a:p>
        </p:txBody>
      </p:sp>
    </p:spTree>
    <p:extLst>
      <p:ext uri="{BB962C8B-B14F-4D97-AF65-F5344CB8AC3E}">
        <p14:creationId xmlns:p14="http://schemas.microsoft.com/office/powerpoint/2010/main" val="91033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Learning objective number 3 is to compute activity rates for cost pools.</a:t>
            </a:r>
          </a:p>
          <a:p>
            <a:endParaRPr lang="en-US" altLang="en-US" smtClean="0"/>
          </a:p>
        </p:txBody>
      </p:sp>
    </p:spTree>
    <p:extLst>
      <p:ext uri="{BB962C8B-B14F-4D97-AF65-F5344CB8AC3E}">
        <p14:creationId xmlns:p14="http://schemas.microsoft.com/office/powerpoint/2010/main" val="122698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4"/>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The activity rate for each cost pool is computed by dividing the total cost for an activity cost pool by the total activity for that pool.  For example, the customer orders activity rate is $452 per order.  Importantly, this is an average figure.</a:t>
            </a:r>
          </a:p>
          <a:p>
            <a:r>
              <a:rPr lang="en-US" altLang="en-US" smtClean="0"/>
              <a:t>Notice, the “other” cost pool does not have an activity rate. This is because these organization-sustaining costs will not be assigned to products or customers. </a:t>
            </a:r>
          </a:p>
          <a:p>
            <a:endParaRPr lang="en-US" altLang="en-US" smtClean="0"/>
          </a:p>
        </p:txBody>
      </p:sp>
    </p:spTree>
    <p:extLst>
      <p:ext uri="{BB962C8B-B14F-4D97-AF65-F5344CB8AC3E}">
        <p14:creationId xmlns:p14="http://schemas.microsoft.com/office/powerpoint/2010/main" val="3572746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Learning objective number 4 is to assign costs to a cost object using a second-stage allocation.</a:t>
            </a:r>
          </a:p>
          <a:p>
            <a:endParaRPr lang="en-US" altLang="en-US" smtClean="0"/>
          </a:p>
        </p:txBody>
      </p:sp>
    </p:spTree>
    <p:extLst>
      <p:ext uri="{BB962C8B-B14F-4D97-AF65-F5344CB8AC3E}">
        <p14:creationId xmlns:p14="http://schemas.microsoft.com/office/powerpoint/2010/main" val="2171441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4"/>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The overhead cost assignments to SureStarts and LongLifes are as shown. Notice that the total overhead costs assigned to SureStarts and LongLifes are $4,928,000 and $7,832,000, respectively, for a total of $12,760,000 assigned to the two products.</a:t>
            </a:r>
          </a:p>
          <a:p>
            <a:r>
              <a:rPr lang="en-US" altLang="en-US" smtClean="0"/>
              <a:t>The total overhead costs assigned to products ($12,760,000) plus the total overhead costs not assigned to products ($9,240,000) equal the total overhead cost of $22,000,000 from earlier slides. The overhead not assigned to products consists of customer relations ($3,080,000) and other ($6,160,000).</a:t>
            </a:r>
          </a:p>
          <a:p>
            <a:endParaRPr lang="en-US" altLang="en-US" smtClean="0"/>
          </a:p>
        </p:txBody>
      </p:sp>
    </p:spTree>
    <p:extLst>
      <p:ext uri="{BB962C8B-B14F-4D97-AF65-F5344CB8AC3E}">
        <p14:creationId xmlns:p14="http://schemas.microsoft.com/office/powerpoint/2010/main" val="342406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Learning objective number 5 is to use activity-based costing to compute product and customer margins.</a:t>
            </a:r>
          </a:p>
          <a:p>
            <a:endParaRPr lang="en-US" altLang="en-US" smtClean="0"/>
          </a:p>
        </p:txBody>
      </p:sp>
    </p:spTree>
    <p:extLst>
      <p:ext uri="{BB962C8B-B14F-4D97-AF65-F5344CB8AC3E}">
        <p14:creationId xmlns:p14="http://schemas.microsoft.com/office/powerpoint/2010/main" val="933077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There are four reasons why most companies do not use ABC for external reporting purposes. First, external reports are less detailed than internal reports in the sense that individual product costs are not reported. External reports only disclose cost of goods sold and ending inventory. Therefore, if some products are undercosted and others are overcosted, the errors tend to cancel each other out when the product costs are added together.</a:t>
            </a:r>
            <a:r>
              <a:rPr lang="en-US" altLang="en-US" smtClean="0">
                <a:sym typeface="Wingdings" panose="05000000000000000000" pitchFamily="2" charset="2"/>
              </a:rPr>
              <a:t> Next, i</a:t>
            </a:r>
            <a:r>
              <a:rPr lang="en-US" altLang="en-US" smtClean="0"/>
              <a:t>t is often very difficult to change a company’s accounting system because it is deeply embedded within complex computer programs that have evolved over many years.</a:t>
            </a:r>
          </a:p>
          <a:p>
            <a:endParaRPr lang="en-US" altLang="en-US" smtClean="0">
              <a:sym typeface="Wingdings" panose="05000000000000000000" pitchFamily="2" charset="2"/>
            </a:endParaRPr>
          </a:p>
          <a:p>
            <a:r>
              <a:rPr lang="en-US" altLang="en-US" smtClean="0">
                <a:sym typeface="Wingdings" panose="05000000000000000000" pitchFamily="2" charset="2"/>
              </a:rPr>
              <a:t>Third, a</a:t>
            </a:r>
            <a:r>
              <a:rPr lang="en-US" altLang="en-US" smtClean="0"/>
              <a:t>n ABC system, such as the one described in the chapter, does not conform to generally accepted accounting principles (GAAP).  It excluded some organization-sustaining manufacturing costs, some unused capacity costs, and it included some nonmanufacturing costs in its product cost calculations. These cost system design attributes do not comply with GAAP. </a:t>
            </a:r>
            <a:r>
              <a:rPr lang="en-US" altLang="en-US" smtClean="0">
                <a:sym typeface="Wingdings" panose="05000000000000000000" pitchFamily="2" charset="2"/>
              </a:rPr>
              <a:t> </a:t>
            </a:r>
            <a:r>
              <a:rPr lang="en-US" altLang="en-US" smtClean="0"/>
              <a:t>Finally, auditors are likely to be uncomfortable with cost allocations that are based upon interviews with the company’s personnel. This type of subjective data can be easily manipulated by management.</a:t>
            </a:r>
          </a:p>
        </p:txBody>
      </p:sp>
    </p:spTree>
    <p:extLst>
      <p:ext uri="{BB962C8B-B14F-4D97-AF65-F5344CB8AC3E}">
        <p14:creationId xmlns:p14="http://schemas.microsoft.com/office/powerpoint/2010/main" val="19739852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There are five limitations of activity-based costing. First, implementing an ABC system requires substantial resources. The benefits of increased cost accuracy may not outweigh the implementation costs.  Next, ABC systems produce numbers, such as product margins, that are at odds with the numbers produced by traditional cost systems. Managers are not accustomed to managing their operations using these numbers; hence, ABC inevitably faces resistance. This underscores the importance of having top management support for, and cross-functional involvement with, the ABC implementation. Also, in practice, most managers insist on fully allocating all costs to products. The ABC system described in the main portion of this chapter does not  conform to this preference.  The next limitation is that ABC systems do not automatically identify the relevant costs for particular decisions; therefore, ABC data can be easily misinterpreted and must be used with care when making decisions. Costs assigned to products, customers, and other cost objects are only potentially relevant. </a:t>
            </a:r>
            <a:r>
              <a:rPr lang="en-US" altLang="en-US" smtClean="0">
                <a:sym typeface="Wingdings" panose="05000000000000000000" pitchFamily="2" charset="2"/>
              </a:rPr>
              <a:t>Finally, m</a:t>
            </a:r>
            <a:r>
              <a:rPr lang="en-US" altLang="en-US" smtClean="0"/>
              <a:t>ost organizations use ABC as a supplement to, rather a replacement for, their existing cost system. Maintaining two cost systems is costlier than maintaining just one system and it may cause confusion about which set of numbers is to be relied on.</a:t>
            </a:r>
          </a:p>
        </p:txBody>
      </p:sp>
    </p:spTree>
    <p:extLst>
      <p:ext uri="{BB962C8B-B14F-4D97-AF65-F5344CB8AC3E}">
        <p14:creationId xmlns:p14="http://schemas.microsoft.com/office/powerpoint/2010/main" val="1837488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flipV="1">
            <a:off x="5410200" y="3810000"/>
            <a:ext cx="3733800"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5" name="Rectangle 4"/>
          <p:cNvSpPr/>
          <p:nvPr/>
        </p:nvSpPr>
        <p:spPr>
          <a:xfrm flipV="1">
            <a:off x="5410200" y="3897313"/>
            <a:ext cx="3733800" cy="19208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6" name="Rectangle 5"/>
          <p:cNvSpPr/>
          <p:nvPr/>
        </p:nvSpPr>
        <p:spPr>
          <a:xfrm flipV="1">
            <a:off x="5410200" y="4114800"/>
            <a:ext cx="3733800"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7" name="Rectangle 6"/>
          <p:cNvSpPr/>
          <p:nvPr/>
        </p:nvSpPr>
        <p:spPr>
          <a:xfrm flipV="1">
            <a:off x="5410200" y="4164013"/>
            <a:ext cx="1965325" cy="19050"/>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0" name="Rectangle 9"/>
          <p:cNvSpPr/>
          <p:nvPr/>
        </p:nvSpPr>
        <p:spPr>
          <a:xfrm flipV="1">
            <a:off x="5410200" y="4198938"/>
            <a:ext cx="1965325"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useBgFill="1">
        <p:nvSpPr>
          <p:cNvPr id="11" name="Rounded Rectangle 10"/>
          <p:cNvSpPr/>
          <p:nvPr/>
        </p:nvSpPr>
        <p:spPr bwMode="white">
          <a:xfrm>
            <a:off x="5410200" y="3962400"/>
            <a:ext cx="3063875"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useBgFill="1">
        <p:nvSpPr>
          <p:cNvPr id="12" name="Rounded Rectangle 11"/>
          <p:cNvSpPr/>
          <p:nvPr/>
        </p:nvSpPr>
        <p:spPr bwMode="white">
          <a:xfrm>
            <a:off x="7377113" y="4060825"/>
            <a:ext cx="1600200"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3" name="Rectangle 12"/>
          <p:cNvSpPr/>
          <p:nvPr/>
        </p:nvSpPr>
        <p:spPr>
          <a:xfrm>
            <a:off x="0" y="3649663"/>
            <a:ext cx="9144000"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4" name="Rectangle 13"/>
          <p:cNvSpPr/>
          <p:nvPr/>
        </p:nvSpPr>
        <p:spPr>
          <a:xfrm>
            <a:off x="0" y="3675063"/>
            <a:ext cx="9144000"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5" name="Rectangle 14"/>
          <p:cNvSpPr/>
          <p:nvPr/>
        </p:nvSpPr>
        <p:spPr>
          <a:xfrm flipV="1">
            <a:off x="6413500" y="3643313"/>
            <a:ext cx="2730500"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6" name="Rectangle 15"/>
          <p:cNvSpPr/>
          <p:nvPr/>
        </p:nvSpPr>
        <p:spPr>
          <a:xfrm>
            <a:off x="0" y="0"/>
            <a:ext cx="9144000" cy="37020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TextBox 16"/>
          <p:cNvSpPr txBox="1">
            <a:spLocks noChangeArrowheads="1"/>
          </p:cNvSpPr>
          <p:nvPr userDrawn="1"/>
        </p:nvSpPr>
        <p:spPr bwMode="auto">
          <a:xfrm>
            <a:off x="457200" y="5305425"/>
            <a:ext cx="4724400" cy="1323975"/>
          </a:xfrm>
          <a:prstGeom prst="rect">
            <a:avLst/>
          </a:prstGeom>
          <a:noFill/>
          <a:ln w="9525">
            <a:noFill/>
            <a:miter lim="800000"/>
            <a:headEnd/>
            <a:tailEnd/>
          </a:ln>
        </p:spPr>
        <p:txBody>
          <a:bodyPr>
            <a:spAutoFit/>
          </a:bodyPr>
          <a:lstStyle/>
          <a:p>
            <a:pPr>
              <a:defRPr/>
            </a:pPr>
            <a:r>
              <a:rPr lang="en-US" sz="1600" dirty="0">
                <a:solidFill>
                  <a:schemeClr val="accent2">
                    <a:lumMod val="75000"/>
                  </a:schemeClr>
                </a:solidFill>
                <a:cs typeface="Arial" pitchFamily="34" charset="0"/>
              </a:rPr>
              <a:t>PowerPoint Authors:</a:t>
            </a:r>
          </a:p>
          <a:p>
            <a:pPr>
              <a:defRPr/>
            </a:pPr>
            <a:r>
              <a:rPr lang="en-US" sz="1600" dirty="0">
                <a:solidFill>
                  <a:schemeClr val="accent2">
                    <a:lumMod val="75000"/>
                  </a:schemeClr>
                </a:solidFill>
                <a:cs typeface="Arial" pitchFamily="34" charset="0"/>
              </a:rPr>
              <a:t>	Susan Coomer Galbreath, Ph.D., CPA</a:t>
            </a:r>
          </a:p>
          <a:p>
            <a:pPr>
              <a:defRPr/>
            </a:pPr>
            <a:r>
              <a:rPr lang="en-US" sz="1600" dirty="0">
                <a:solidFill>
                  <a:schemeClr val="accent2">
                    <a:lumMod val="75000"/>
                  </a:schemeClr>
                </a:solidFill>
                <a:cs typeface="Arial" pitchFamily="34" charset="0"/>
              </a:rPr>
              <a:t>	Charles W. Caldwell, D.B.A., CMA</a:t>
            </a:r>
          </a:p>
          <a:p>
            <a:pPr>
              <a:defRPr/>
            </a:pPr>
            <a:r>
              <a:rPr lang="en-US" sz="1600" dirty="0">
                <a:solidFill>
                  <a:schemeClr val="accent2">
                    <a:lumMod val="75000"/>
                  </a:schemeClr>
                </a:solidFill>
                <a:cs typeface="Arial" pitchFamily="34" charset="0"/>
              </a:rPr>
              <a:t>	Jon A. Booker, Ph.D., CPA, CIA</a:t>
            </a:r>
          </a:p>
          <a:p>
            <a:pPr>
              <a:defRPr/>
            </a:pPr>
            <a:r>
              <a:rPr lang="en-US" sz="1600" dirty="0">
                <a:solidFill>
                  <a:schemeClr val="accent2">
                    <a:lumMod val="75000"/>
                  </a:schemeClr>
                </a:solidFill>
                <a:cs typeface="Arial" pitchFamily="34" charset="0"/>
              </a:rPr>
              <a:t>	Cynthia J. Rooney, Ph.D., CPA</a:t>
            </a:r>
          </a:p>
        </p:txBody>
      </p:sp>
      <p:sp>
        <p:nvSpPr>
          <p:cNvPr id="18" name="Text Box 18"/>
          <p:cNvSpPr txBox="1">
            <a:spLocks noChangeArrowheads="1"/>
          </p:cNvSpPr>
          <p:nvPr userDrawn="1"/>
        </p:nvSpPr>
        <p:spPr bwMode="auto">
          <a:xfrm>
            <a:off x="4800600" y="6589713"/>
            <a:ext cx="4389438" cy="246062"/>
          </a:xfrm>
          <a:prstGeom prst="rect">
            <a:avLst/>
          </a:prstGeom>
          <a:noFill/>
          <a:ln w="9525">
            <a:noFill/>
            <a:miter lim="800000"/>
            <a:headEnd/>
            <a:tailEnd/>
          </a:ln>
          <a:effectLst/>
        </p:spPr>
        <p:txBody>
          <a:bodyPr wrap="none">
            <a:spAutoFit/>
          </a:bodyPr>
          <a:lstStyle/>
          <a:p>
            <a:pPr eaLnBrk="0" fontAlgn="auto" hangingPunct="0">
              <a:spcBef>
                <a:spcPts val="0"/>
              </a:spcBef>
              <a:spcAft>
                <a:spcPts val="0"/>
              </a:spcAft>
              <a:defRPr/>
            </a:pPr>
            <a:r>
              <a:rPr lang="en-US" sz="1000" i="1" dirty="0">
                <a:solidFill>
                  <a:schemeClr val="accent1">
                    <a:lumMod val="50000"/>
                  </a:schemeClr>
                </a:solidFill>
                <a:latin typeface="Times" pitchFamily="-110" charset="0"/>
                <a:ea typeface="ＭＳ Ｐゴシック" pitchFamily="-110" charset="-128"/>
              </a:rPr>
              <a:t>Copyright © 2012 by The McGraw-Hill Companies, Inc. All rights reserved.</a:t>
            </a:r>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lang="en-US" dirty="0" smtClean="0"/>
              <a:t>Click to edit Master title style</a:t>
            </a:r>
            <a:endParaRPr lang="en-US" dirty="0"/>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latin typeface="+mj-l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Tree>
    <p:extLst>
      <p:ext uri="{BB962C8B-B14F-4D97-AF65-F5344CB8AC3E}">
        <p14:creationId xmlns:p14="http://schemas.microsoft.com/office/powerpoint/2010/main" val="380936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43254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457200" y="457200"/>
            <a:ext cx="8229600" cy="1066800"/>
          </a:xfrm>
        </p:spPr>
        <p:txBody>
          <a:bodyPr>
            <a:normAutofit/>
          </a:bodyPr>
          <a:lstStyle>
            <a:lvl1pPr>
              <a:defRPr sz="4000"/>
            </a:lvl1pPr>
          </a:lstStyle>
          <a:p>
            <a:r>
              <a:rPr lang="en-US" dirty="0" smtClean="0"/>
              <a:t>Click to edit Master title style</a:t>
            </a:r>
            <a:endParaRPr lang="en-US" dirty="0"/>
          </a:p>
        </p:txBody>
      </p:sp>
    </p:spTree>
    <p:extLst>
      <p:ext uri="{BB962C8B-B14F-4D97-AF65-F5344CB8AC3E}">
        <p14:creationId xmlns:p14="http://schemas.microsoft.com/office/powerpoint/2010/main" val="2842951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13867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p:cNvSpPr/>
          <p:nvPr/>
        </p:nvSpPr>
        <p:spPr>
          <a:xfrm>
            <a:off x="0" y="36671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9" name="Rectangle 28"/>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30" name="Rectangle 29"/>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useBgFill="1">
        <p:nvSpPr>
          <p:cNvPr id="33" name="Rounded Rectangle 32"/>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useBgFill="1">
        <p:nvSpPr>
          <p:cNvPr id="34" name="Rounded Rectangle 33"/>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35" name="Rectangle 34"/>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36" name="Rectangle 35"/>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37" name="Rectangle 36"/>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38" name="Rectangle 37"/>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39" name="Rectangle 38"/>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40" name="Rectangle 39"/>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37901" name="Title Placeholder 21"/>
          <p:cNvSpPr>
            <a:spLocks noGrp="1"/>
          </p:cNvSpPr>
          <p:nvPr>
            <p:ph type="title"/>
          </p:nvPr>
        </p:nvSpPr>
        <p:spPr bwMode="auto">
          <a:xfrm>
            <a:off x="457200" y="457200"/>
            <a:ext cx="822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7902" name="Text Placeholder 12"/>
          <p:cNvSpPr>
            <a:spLocks noGrp="1"/>
          </p:cNvSpPr>
          <p:nvPr>
            <p:ph type="body" idx="1"/>
          </p:nvPr>
        </p:nvSpPr>
        <p:spPr bwMode="auto">
          <a:xfrm>
            <a:off x="457200" y="1563688"/>
            <a:ext cx="8229600"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 name="TextBox 19"/>
          <p:cNvSpPr txBox="1"/>
          <p:nvPr userDrawn="1"/>
        </p:nvSpPr>
        <p:spPr>
          <a:xfrm>
            <a:off x="7848600" y="0"/>
            <a:ext cx="990600" cy="246063"/>
          </a:xfrm>
          <a:prstGeom prst="rect">
            <a:avLst/>
          </a:prstGeom>
          <a:noFill/>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1000">
                <a:solidFill>
                  <a:schemeClr val="bg1"/>
                </a:solidFill>
              </a:rPr>
              <a:t>7-</a:t>
            </a:r>
            <a:fld id="{F7392652-4E2C-4930-A858-D1757EE1D059}" type="slidenum">
              <a:rPr lang="en-US" altLang="en-US" sz="1000">
                <a:solidFill>
                  <a:schemeClr val="bg1"/>
                </a:solidFill>
              </a:rPr>
              <a:pPr algn="r" eaLnBrk="1" hangingPunct="1"/>
              <a:t>‹#›</a:t>
            </a:fld>
            <a:endParaRPr lang="en-US" altLang="en-US" sz="1000">
              <a:solidFill>
                <a:schemeClr val="bg1"/>
              </a:solidFill>
            </a:endParaRPr>
          </a:p>
        </p:txBody>
      </p:sp>
    </p:spTree>
  </p:cSld>
  <p:clrMap bg1="lt1" tx1="dk1" bg2="lt2" tx2="dk2" accent1="accent1" accent2="accent2" accent3="accent3" accent4="accent4" accent5="accent5" accent6="accent6" hlink="hlink" folHlink="folHlink"/>
  <p:sldLayoutIdLst>
    <p:sldLayoutId id="2147484001" r:id="rId1"/>
    <p:sldLayoutId id="2147483998" r:id="rId2"/>
    <p:sldLayoutId id="2147483999" r:id="rId3"/>
    <p:sldLayoutId id="2147484000" r:id="rId4"/>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3600">
          <a:solidFill>
            <a:schemeClr val="tx2"/>
          </a:solidFill>
          <a:latin typeface="Trebuchet MS" pitchFamily="34" charset="0"/>
        </a:defRPr>
      </a:lvl6pPr>
      <a:lvl7pPr marL="914400" algn="l" rtl="0" fontAlgn="base">
        <a:spcBef>
          <a:spcPct val="0"/>
        </a:spcBef>
        <a:spcAft>
          <a:spcPct val="0"/>
        </a:spcAft>
        <a:defRPr sz="3600">
          <a:solidFill>
            <a:schemeClr val="tx2"/>
          </a:solidFill>
          <a:latin typeface="Trebuchet MS" pitchFamily="34" charset="0"/>
        </a:defRPr>
      </a:lvl7pPr>
      <a:lvl8pPr marL="1371600" algn="l" rtl="0" fontAlgn="base">
        <a:spcBef>
          <a:spcPct val="0"/>
        </a:spcBef>
        <a:spcAft>
          <a:spcPct val="0"/>
        </a:spcAft>
        <a:defRPr sz="3600">
          <a:solidFill>
            <a:schemeClr val="tx2"/>
          </a:solidFill>
          <a:latin typeface="Trebuchet MS" pitchFamily="34" charset="0"/>
        </a:defRPr>
      </a:lvl8pPr>
      <a:lvl9pPr marL="1828800" algn="l" rtl="0" fontAlgn="base">
        <a:spcBef>
          <a:spcPct val="0"/>
        </a:spcBef>
        <a:spcAft>
          <a:spcPct val="0"/>
        </a:spcAft>
        <a:defRPr sz="3600">
          <a:solidFill>
            <a:schemeClr val="tx2"/>
          </a:solidFill>
          <a:latin typeface="Trebuchet MS" pitchFamily="34" charset="0"/>
        </a:defRPr>
      </a:lvl9pPr>
    </p:titleStyle>
    <p:bodyStyle>
      <a:lvl1pPr marL="365125" indent="-255588" algn="l" rtl="0" eaLnBrk="0" fontAlgn="base" hangingPunct="0">
        <a:spcBef>
          <a:spcPts val="300"/>
        </a:spcBef>
        <a:spcAft>
          <a:spcPct val="0"/>
        </a:spcAft>
        <a:buClr>
          <a:srgbClr val="A04DA3"/>
        </a:buClr>
        <a:buFont typeface="Georgia" panose="02040502050405020303" pitchFamily="18"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panose="02040502050405020303" pitchFamily="18"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panose="05020102010507070707" pitchFamily="18" charset="2"/>
        <a:buChar char=""/>
        <a:defRPr sz="2400" kern="1200">
          <a:solidFill>
            <a:schemeClr val="accent1"/>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panose="05020102010507070707" pitchFamily="18"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A04DA3"/>
        </a:buClr>
        <a:buFont typeface="Georgia" panose="02040502050405020303"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6.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image" Target="../media/image4.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6.wmf"/><Relationship Id="rId5" Type="http://schemas.openxmlformats.org/officeDocument/2006/relationships/image" Target="../media/image7.e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notesSlide" Target="../notesSlides/notesSlide12.xml"/><Relationship Id="rId7" Type="http://schemas.openxmlformats.org/officeDocument/2006/relationships/image" Target="../media/image9.emf"/><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8.emf"/><Relationship Id="rId4"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noFill/>
        </p:spPr>
        <p:txBody>
          <a:bodyPr/>
          <a:lstStyle/>
          <a:p>
            <a:pPr>
              <a:lnSpc>
                <a:spcPct val="80000"/>
              </a:lnSpc>
            </a:pPr>
            <a:r>
              <a:rPr lang="en-US" altLang="en-US" smtClean="0"/>
              <a:t>How Costs are Treated Under</a:t>
            </a:r>
            <a:br>
              <a:rPr lang="en-US" altLang="en-US" smtClean="0"/>
            </a:br>
            <a:r>
              <a:rPr lang="en-US" altLang="en-US" smtClean="0"/>
              <a:t>Activity–Based Costing</a:t>
            </a:r>
          </a:p>
        </p:txBody>
      </p:sp>
      <p:sp>
        <p:nvSpPr>
          <p:cNvPr id="513027" name="Text Box 3"/>
          <p:cNvSpPr txBox="1">
            <a:spLocks noChangeArrowheads="1"/>
          </p:cNvSpPr>
          <p:nvPr/>
        </p:nvSpPr>
        <p:spPr bwMode="auto">
          <a:xfrm>
            <a:off x="555625" y="1647825"/>
            <a:ext cx="8024813" cy="485775"/>
          </a:xfrm>
          <a:prstGeom prst="rect">
            <a:avLst/>
          </a:prstGeom>
          <a:solidFill>
            <a:srgbClr val="FFFFCC"/>
          </a:solidFill>
          <a:ln w="28575">
            <a:solidFill>
              <a:schemeClr val="tx1"/>
            </a:solidFill>
            <a:miter lim="800000"/>
            <a:headEnd/>
            <a:tailEnd/>
          </a:ln>
          <a:effectLst>
            <a:outerShdw dist="50800" dir="2700000" algn="ctr" rotWithShape="0">
              <a:schemeClr val="tx1"/>
            </a:outerShdw>
          </a:effectLst>
        </p:spPr>
        <p:txBody>
          <a:bodyPr wrap="none">
            <a:spAutoFit/>
          </a:bodyPr>
          <a:lstStyle/>
          <a:p>
            <a:pPr algn="ctr">
              <a:defRPr/>
            </a:pPr>
            <a:r>
              <a:rPr lang="en-US" sz="2400" dirty="0">
                <a:latin typeface="Arial" charset="0"/>
              </a:rPr>
              <a:t>ABC differs from traditional cost accounting in three ways.</a:t>
            </a:r>
          </a:p>
        </p:txBody>
      </p:sp>
      <p:sp>
        <p:nvSpPr>
          <p:cNvPr id="50180" name="AutoShape 4"/>
          <p:cNvSpPr>
            <a:spLocks noChangeArrowheads="1"/>
          </p:cNvSpPr>
          <p:nvPr/>
        </p:nvSpPr>
        <p:spPr bwMode="auto">
          <a:xfrm>
            <a:off x="990600" y="2438400"/>
            <a:ext cx="2819400" cy="914400"/>
          </a:xfrm>
          <a:prstGeom prst="roundRect">
            <a:avLst>
              <a:gd name="adj" fmla="val 16667"/>
            </a:avLst>
          </a:prstGeom>
          <a:solidFill>
            <a:schemeClr val="accent4">
              <a:lumMod val="40000"/>
              <a:lumOff val="60000"/>
            </a:schemeClr>
          </a:solidFill>
          <a:ln w="28575">
            <a:solidFill>
              <a:schemeClr val="tx1"/>
            </a:solidFill>
            <a:round/>
            <a:headEnd/>
            <a:tailEnd/>
          </a:ln>
        </p:spPr>
        <p:txBody>
          <a:bodyPr wrap="none" anchor="ctr"/>
          <a:lstStyle/>
          <a:p>
            <a:pPr algn="ctr">
              <a:defRPr/>
            </a:pPr>
            <a:r>
              <a:rPr lang="en-US" sz="2400" dirty="0">
                <a:latin typeface="Arial" charset="0"/>
              </a:rPr>
              <a:t>Manufacturing</a:t>
            </a:r>
            <a:br>
              <a:rPr lang="en-US" sz="2400" dirty="0">
                <a:latin typeface="Arial" charset="0"/>
              </a:rPr>
            </a:br>
            <a:r>
              <a:rPr lang="en-US" sz="2400" dirty="0">
                <a:latin typeface="Arial" charset="0"/>
              </a:rPr>
              <a:t>costs</a:t>
            </a:r>
          </a:p>
        </p:txBody>
      </p:sp>
      <p:sp>
        <p:nvSpPr>
          <p:cNvPr id="513029" name="AutoShape 5"/>
          <p:cNvSpPr>
            <a:spLocks noChangeArrowheads="1"/>
          </p:cNvSpPr>
          <p:nvPr/>
        </p:nvSpPr>
        <p:spPr bwMode="auto">
          <a:xfrm>
            <a:off x="5410200" y="2438400"/>
            <a:ext cx="2819400" cy="914400"/>
          </a:xfrm>
          <a:prstGeom prst="roundRect">
            <a:avLst>
              <a:gd name="adj" fmla="val 16667"/>
            </a:avLst>
          </a:prstGeom>
          <a:solidFill>
            <a:srgbClr val="FF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a:t>Nonmanufacturing</a:t>
            </a:r>
            <a:br>
              <a:rPr lang="en-US" altLang="en-US" sz="2400"/>
            </a:br>
            <a:r>
              <a:rPr lang="en-US" altLang="en-US" sz="2400"/>
              <a:t>costs</a:t>
            </a:r>
          </a:p>
        </p:txBody>
      </p:sp>
      <p:sp>
        <p:nvSpPr>
          <p:cNvPr id="513030" name="Text Box 6"/>
          <p:cNvSpPr txBox="1">
            <a:spLocks noChangeArrowheads="1"/>
          </p:cNvSpPr>
          <p:nvPr/>
        </p:nvSpPr>
        <p:spPr bwMode="auto">
          <a:xfrm>
            <a:off x="1268413" y="5915025"/>
            <a:ext cx="6615112" cy="485775"/>
          </a:xfrm>
          <a:prstGeom prst="rect">
            <a:avLst/>
          </a:prstGeom>
          <a:solidFill>
            <a:srgbClr val="FFFFCC"/>
          </a:solidFill>
          <a:ln w="28575">
            <a:solidFill>
              <a:schemeClr val="tx1"/>
            </a:solidFill>
            <a:miter lim="800000"/>
            <a:headEnd/>
            <a:tailEnd/>
          </a:ln>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a:sym typeface="Wingdings" panose="05000000000000000000" pitchFamily="2" charset="2"/>
              </a:rPr>
              <a:t> </a:t>
            </a:r>
            <a:r>
              <a:rPr lang="en-US" altLang="en-US" sz="2400"/>
              <a:t>ABC assigns both types of costs to products.</a:t>
            </a:r>
          </a:p>
        </p:txBody>
      </p:sp>
      <p:sp>
        <p:nvSpPr>
          <p:cNvPr id="12" name="Oval 1031"/>
          <p:cNvSpPr>
            <a:spLocks noChangeArrowheads="1"/>
          </p:cNvSpPr>
          <p:nvPr/>
        </p:nvSpPr>
        <p:spPr bwMode="auto">
          <a:xfrm>
            <a:off x="762000" y="4343400"/>
            <a:ext cx="3276600" cy="1295400"/>
          </a:xfrm>
          <a:prstGeom prst="ellipse">
            <a:avLst/>
          </a:prstGeom>
          <a:solidFill>
            <a:schemeClr val="tx2"/>
          </a:solidFill>
          <a:ln w="28575">
            <a:solidFill>
              <a:schemeClr val="tx1"/>
            </a:solidFill>
            <a:round/>
            <a:headEnd/>
            <a:tailEnd/>
          </a:ln>
        </p:spPr>
        <p:txBody>
          <a:bodyPr wrap="none" anchor="ctr"/>
          <a:lstStyle/>
          <a:p>
            <a:pPr algn="ctr">
              <a:defRPr/>
            </a:pPr>
            <a:r>
              <a:rPr lang="en-US" sz="2400" dirty="0">
                <a:solidFill>
                  <a:srgbClr val="FFFFFF"/>
                </a:solidFill>
                <a:effectLst>
                  <a:outerShdw blurRad="38100" dist="38100" dir="2700000" algn="tl">
                    <a:srgbClr val="000000">
                      <a:alpha val="43137"/>
                    </a:srgbClr>
                  </a:outerShdw>
                </a:effectLst>
                <a:latin typeface="Arial" charset="0"/>
              </a:rPr>
              <a:t>Traditional</a:t>
            </a:r>
            <a:br>
              <a:rPr lang="en-US" sz="2400" dirty="0">
                <a:solidFill>
                  <a:srgbClr val="FFFFFF"/>
                </a:solidFill>
                <a:effectLst>
                  <a:outerShdw blurRad="38100" dist="38100" dir="2700000" algn="tl">
                    <a:srgbClr val="000000">
                      <a:alpha val="43137"/>
                    </a:srgbClr>
                  </a:outerShdw>
                </a:effectLst>
                <a:latin typeface="Arial" charset="0"/>
              </a:rPr>
            </a:br>
            <a:r>
              <a:rPr lang="en-US" sz="2400" dirty="0">
                <a:solidFill>
                  <a:srgbClr val="FFFFFF"/>
                </a:solidFill>
                <a:effectLst>
                  <a:outerShdw blurRad="38100" dist="38100" dir="2700000" algn="tl">
                    <a:srgbClr val="000000">
                      <a:alpha val="43137"/>
                    </a:srgbClr>
                  </a:outerShdw>
                </a:effectLst>
                <a:latin typeface="Arial" charset="0"/>
              </a:rPr>
              <a:t>product costing</a:t>
            </a:r>
          </a:p>
        </p:txBody>
      </p:sp>
      <p:sp>
        <p:nvSpPr>
          <p:cNvPr id="13" name="Oval 1032"/>
          <p:cNvSpPr>
            <a:spLocks noChangeArrowheads="1"/>
          </p:cNvSpPr>
          <p:nvPr/>
        </p:nvSpPr>
        <p:spPr bwMode="auto">
          <a:xfrm>
            <a:off x="5181600" y="4343400"/>
            <a:ext cx="3276600" cy="1295400"/>
          </a:xfrm>
          <a:prstGeom prst="ellipse">
            <a:avLst/>
          </a:prstGeom>
          <a:solidFill>
            <a:srgbClr val="009900"/>
          </a:solidFill>
          <a:ln w="28575">
            <a:solidFill>
              <a:schemeClr val="tx1"/>
            </a:solidFill>
            <a:round/>
            <a:headEnd/>
            <a:tailEnd/>
          </a:ln>
        </p:spPr>
        <p:txBody>
          <a:bodyPr wrap="none" anchor="ctr"/>
          <a:lstStyle/>
          <a:p>
            <a:pPr algn="ctr">
              <a:defRPr/>
            </a:pPr>
            <a:r>
              <a:rPr lang="en-US" sz="2400" dirty="0">
                <a:solidFill>
                  <a:srgbClr val="FFFFFF"/>
                </a:solidFill>
                <a:effectLst>
                  <a:outerShdw blurRad="38100" dist="38100" dir="2700000" algn="tl">
                    <a:srgbClr val="000000">
                      <a:alpha val="43137"/>
                    </a:srgbClr>
                  </a:outerShdw>
                </a:effectLst>
                <a:latin typeface="Arial" charset="0"/>
              </a:rPr>
              <a:t>ABC</a:t>
            </a:r>
            <a:br>
              <a:rPr lang="en-US" sz="2400" dirty="0">
                <a:solidFill>
                  <a:srgbClr val="FFFFFF"/>
                </a:solidFill>
                <a:effectLst>
                  <a:outerShdw blurRad="38100" dist="38100" dir="2700000" algn="tl">
                    <a:srgbClr val="000000">
                      <a:alpha val="43137"/>
                    </a:srgbClr>
                  </a:outerShdw>
                </a:effectLst>
                <a:latin typeface="Arial" charset="0"/>
              </a:rPr>
            </a:br>
            <a:r>
              <a:rPr lang="en-US" sz="2400" dirty="0">
                <a:solidFill>
                  <a:srgbClr val="FFFFFF"/>
                </a:solidFill>
                <a:effectLst>
                  <a:outerShdw blurRad="38100" dist="38100" dir="2700000" algn="tl">
                    <a:srgbClr val="000000">
                      <a:alpha val="43137"/>
                    </a:srgbClr>
                  </a:outerShdw>
                </a:effectLst>
                <a:latin typeface="Arial" charset="0"/>
              </a:rPr>
              <a:t>product costing</a:t>
            </a:r>
          </a:p>
        </p:txBody>
      </p:sp>
      <p:cxnSp>
        <p:nvCxnSpPr>
          <p:cNvPr id="41993" name="AutoShape 1033"/>
          <p:cNvCxnSpPr>
            <a:cxnSpLocks noChangeShapeType="1"/>
          </p:cNvCxnSpPr>
          <p:nvPr/>
        </p:nvCxnSpPr>
        <p:spPr bwMode="auto">
          <a:xfrm rot="5400000">
            <a:off x="1912144" y="3855244"/>
            <a:ext cx="977900" cy="1588"/>
          </a:xfrm>
          <a:prstGeom prst="straightConnector1">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41994" name="AutoShape 1034"/>
          <p:cNvCxnSpPr>
            <a:cxnSpLocks noChangeShapeType="1"/>
          </p:cNvCxnSpPr>
          <p:nvPr/>
        </p:nvCxnSpPr>
        <p:spPr bwMode="auto">
          <a:xfrm>
            <a:off x="2400300" y="3367088"/>
            <a:ext cx="3014663" cy="1204912"/>
          </a:xfrm>
          <a:prstGeom prst="straightConnector1">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41995" name="AutoShape 1033"/>
          <p:cNvCxnSpPr>
            <a:cxnSpLocks noChangeShapeType="1"/>
          </p:cNvCxnSpPr>
          <p:nvPr/>
        </p:nvCxnSpPr>
        <p:spPr bwMode="auto">
          <a:xfrm rot="5400000">
            <a:off x="6317457" y="3840956"/>
            <a:ext cx="977900" cy="1587"/>
          </a:xfrm>
          <a:prstGeom prst="straightConnector1">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transition>
    <p:cover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1000"/>
                                  </p:stCondLst>
                                  <p:childTnLst>
                                    <p:set>
                                      <p:cBhvr>
                                        <p:cTn id="6" dur="1" fill="hold">
                                          <p:stCondLst>
                                            <p:cond delay="0"/>
                                          </p:stCondLst>
                                        </p:cTn>
                                        <p:tgtEl>
                                          <p:spTgt spid="513029"/>
                                        </p:tgtEl>
                                        <p:attrNameLst>
                                          <p:attrName>style.visibility</p:attrName>
                                        </p:attrNameLst>
                                      </p:cBhvr>
                                      <p:to>
                                        <p:strVal val="visible"/>
                                      </p:to>
                                    </p:set>
                                    <p:animEffect transition="in" filter="dissolve">
                                      <p:cBhvr>
                                        <p:cTn id="7" dur="500"/>
                                        <p:tgtEl>
                                          <p:spTgt spid="513029"/>
                                        </p:tgtEl>
                                      </p:cBhvr>
                                    </p:animEffect>
                                  </p:childTnLst>
                                </p:cTn>
                              </p:par>
                            </p:childTnLst>
                          </p:cTn>
                        </p:par>
                        <p:par>
                          <p:cTn id="8" fill="hold" nodeType="afterGroup">
                            <p:stCondLst>
                              <p:cond delay="1500"/>
                            </p:stCondLst>
                            <p:childTnLst>
                              <p:par>
                                <p:cTn id="9" presetID="22" presetClass="entr" presetSubtype="8" fill="hold" grpId="0" nodeType="afterEffect">
                                  <p:stCondLst>
                                    <p:cond delay="0"/>
                                  </p:stCondLst>
                                  <p:childTnLst>
                                    <p:set>
                                      <p:cBhvr>
                                        <p:cTn id="10" dur="1" fill="hold">
                                          <p:stCondLst>
                                            <p:cond delay="0"/>
                                          </p:stCondLst>
                                        </p:cTn>
                                        <p:tgtEl>
                                          <p:spTgt spid="513030"/>
                                        </p:tgtEl>
                                        <p:attrNameLst>
                                          <p:attrName>style.visibility</p:attrName>
                                        </p:attrNameLst>
                                      </p:cBhvr>
                                      <p:to>
                                        <p:strVal val="visible"/>
                                      </p:to>
                                    </p:set>
                                    <p:animEffect transition="in" filter="wipe(left)">
                                      <p:cBhvr>
                                        <p:cTn id="11" dur="500"/>
                                        <p:tgtEl>
                                          <p:spTgt spid="513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29" grpId="0" animBg="1" autoUpdateAnimBg="0"/>
      <p:bldP spid="513030" grpId="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26"/>
          <p:cNvSpPr>
            <a:spLocks noGrp="1" noChangeArrowheads="1"/>
          </p:cNvSpPr>
          <p:nvPr>
            <p:ph type="title"/>
          </p:nvPr>
        </p:nvSpPr>
        <p:spPr>
          <a:noFill/>
        </p:spPr>
        <p:txBody>
          <a:bodyPr/>
          <a:lstStyle/>
          <a:p>
            <a:pPr>
              <a:lnSpc>
                <a:spcPct val="80000"/>
              </a:lnSpc>
            </a:pPr>
            <a:r>
              <a:rPr lang="en-US" altLang="en-US" smtClean="0"/>
              <a:t>How Costs are Treated Under</a:t>
            </a:r>
            <a:br>
              <a:rPr lang="en-US" altLang="en-US" smtClean="0"/>
            </a:br>
            <a:r>
              <a:rPr lang="en-US" altLang="en-US" smtClean="0"/>
              <a:t>Activity–Based Costing</a:t>
            </a:r>
          </a:p>
        </p:txBody>
      </p:sp>
      <p:sp>
        <p:nvSpPr>
          <p:cNvPr id="51203" name="Text Box 1027"/>
          <p:cNvSpPr txBox="1">
            <a:spLocks noChangeArrowheads="1"/>
          </p:cNvSpPr>
          <p:nvPr/>
        </p:nvSpPr>
        <p:spPr bwMode="auto">
          <a:xfrm>
            <a:off x="414338" y="5838825"/>
            <a:ext cx="8296275" cy="485775"/>
          </a:xfrm>
          <a:prstGeom prst="rect">
            <a:avLst/>
          </a:prstGeom>
          <a:solidFill>
            <a:schemeClr val="accent6">
              <a:lumMod val="40000"/>
              <a:lumOff val="60000"/>
            </a:schemeClr>
          </a:solidFill>
          <a:ln w="28575">
            <a:solidFill>
              <a:schemeClr val="tx1"/>
            </a:solidFill>
            <a:miter lim="800000"/>
            <a:headEnd/>
            <a:tailEnd/>
          </a:ln>
        </p:spPr>
        <p:txBody>
          <a:bodyPr wrap="none">
            <a:spAutoFit/>
          </a:bodyPr>
          <a:lstStyle/>
          <a:p>
            <a:pPr algn="ctr">
              <a:buFont typeface="Wingdings" pitchFamily="2" charset="2"/>
              <a:buChar char=""/>
              <a:defRPr/>
            </a:pPr>
            <a:r>
              <a:rPr lang="en-US" sz="2400" dirty="0">
                <a:latin typeface="Arial" charset="0"/>
                <a:sym typeface="Wingdings" pitchFamily="2" charset="2"/>
              </a:rPr>
              <a:t> </a:t>
            </a:r>
            <a:r>
              <a:rPr lang="en-US" sz="2400" dirty="0">
                <a:latin typeface="Arial" charset="0"/>
              </a:rPr>
              <a:t>ABC does not assign all manufacturing costs to products.</a:t>
            </a:r>
          </a:p>
        </p:txBody>
      </p:sp>
      <p:sp>
        <p:nvSpPr>
          <p:cNvPr id="51204" name="AutoShape 1028"/>
          <p:cNvSpPr>
            <a:spLocks noChangeArrowheads="1"/>
          </p:cNvSpPr>
          <p:nvPr/>
        </p:nvSpPr>
        <p:spPr bwMode="auto">
          <a:xfrm>
            <a:off x="990600" y="2438400"/>
            <a:ext cx="2819400" cy="914400"/>
          </a:xfrm>
          <a:prstGeom prst="roundRect">
            <a:avLst>
              <a:gd name="adj" fmla="val 16667"/>
            </a:avLst>
          </a:prstGeom>
          <a:solidFill>
            <a:schemeClr val="accent4">
              <a:lumMod val="40000"/>
              <a:lumOff val="60000"/>
            </a:schemeClr>
          </a:solidFill>
          <a:ln w="28575">
            <a:solidFill>
              <a:schemeClr val="tx1"/>
            </a:solidFill>
            <a:round/>
            <a:headEnd/>
            <a:tailEnd/>
          </a:ln>
        </p:spPr>
        <p:txBody>
          <a:bodyPr wrap="none" anchor="ctr"/>
          <a:lstStyle/>
          <a:p>
            <a:pPr algn="ctr">
              <a:defRPr/>
            </a:pPr>
            <a:r>
              <a:rPr lang="en-US" sz="2400" dirty="0">
                <a:latin typeface="Arial" charset="0"/>
              </a:rPr>
              <a:t>Manufacturing</a:t>
            </a:r>
            <a:br>
              <a:rPr lang="en-US" sz="2400" dirty="0">
                <a:latin typeface="Arial" charset="0"/>
              </a:rPr>
            </a:br>
            <a:r>
              <a:rPr lang="en-US" sz="2400" dirty="0">
                <a:latin typeface="Arial" charset="0"/>
              </a:rPr>
              <a:t>costs</a:t>
            </a:r>
          </a:p>
        </p:txBody>
      </p:sp>
      <p:sp>
        <p:nvSpPr>
          <p:cNvPr id="43013" name="AutoShape 1029"/>
          <p:cNvSpPr>
            <a:spLocks noChangeArrowheads="1"/>
          </p:cNvSpPr>
          <p:nvPr/>
        </p:nvSpPr>
        <p:spPr bwMode="auto">
          <a:xfrm>
            <a:off x="5410200" y="2438400"/>
            <a:ext cx="2819400" cy="914400"/>
          </a:xfrm>
          <a:prstGeom prst="roundRect">
            <a:avLst>
              <a:gd name="adj" fmla="val 16667"/>
            </a:avLst>
          </a:prstGeom>
          <a:solidFill>
            <a:srgbClr val="FF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a:t>Nonmanufacturing</a:t>
            </a:r>
            <a:br>
              <a:rPr lang="en-US" altLang="en-US" sz="2400"/>
            </a:br>
            <a:r>
              <a:rPr lang="en-US" altLang="en-US" sz="2400"/>
              <a:t>costs</a:t>
            </a:r>
          </a:p>
        </p:txBody>
      </p:sp>
      <p:sp>
        <p:nvSpPr>
          <p:cNvPr id="51206" name="Oval 1031"/>
          <p:cNvSpPr>
            <a:spLocks noChangeArrowheads="1"/>
          </p:cNvSpPr>
          <p:nvPr/>
        </p:nvSpPr>
        <p:spPr bwMode="auto">
          <a:xfrm>
            <a:off x="762000" y="4343400"/>
            <a:ext cx="3276600" cy="1295400"/>
          </a:xfrm>
          <a:prstGeom prst="ellipse">
            <a:avLst/>
          </a:prstGeom>
          <a:solidFill>
            <a:schemeClr val="tx2"/>
          </a:solidFill>
          <a:ln w="28575">
            <a:solidFill>
              <a:schemeClr val="tx1"/>
            </a:solidFill>
            <a:round/>
            <a:headEnd/>
            <a:tailEnd/>
          </a:ln>
        </p:spPr>
        <p:txBody>
          <a:bodyPr wrap="none" anchor="ctr"/>
          <a:lstStyle/>
          <a:p>
            <a:pPr algn="ctr">
              <a:defRPr/>
            </a:pPr>
            <a:r>
              <a:rPr lang="en-US" sz="2400" dirty="0">
                <a:solidFill>
                  <a:srgbClr val="FFFFFF"/>
                </a:solidFill>
                <a:effectLst>
                  <a:outerShdw blurRad="38100" dist="38100" dir="2700000" algn="tl">
                    <a:srgbClr val="000000">
                      <a:alpha val="43137"/>
                    </a:srgbClr>
                  </a:outerShdw>
                </a:effectLst>
                <a:latin typeface="Arial" charset="0"/>
              </a:rPr>
              <a:t>Traditional</a:t>
            </a:r>
            <a:br>
              <a:rPr lang="en-US" sz="2400" dirty="0">
                <a:solidFill>
                  <a:srgbClr val="FFFFFF"/>
                </a:solidFill>
                <a:effectLst>
                  <a:outerShdw blurRad="38100" dist="38100" dir="2700000" algn="tl">
                    <a:srgbClr val="000000">
                      <a:alpha val="43137"/>
                    </a:srgbClr>
                  </a:outerShdw>
                </a:effectLst>
                <a:latin typeface="Arial" charset="0"/>
              </a:rPr>
            </a:br>
            <a:r>
              <a:rPr lang="en-US" sz="2400" dirty="0">
                <a:solidFill>
                  <a:srgbClr val="FFFFFF"/>
                </a:solidFill>
                <a:effectLst>
                  <a:outerShdw blurRad="38100" dist="38100" dir="2700000" algn="tl">
                    <a:srgbClr val="000000">
                      <a:alpha val="43137"/>
                    </a:srgbClr>
                  </a:outerShdw>
                </a:effectLst>
                <a:latin typeface="Arial" charset="0"/>
              </a:rPr>
              <a:t>product costing</a:t>
            </a:r>
          </a:p>
        </p:txBody>
      </p:sp>
      <p:sp>
        <p:nvSpPr>
          <p:cNvPr id="51207" name="Oval 1032"/>
          <p:cNvSpPr>
            <a:spLocks noChangeArrowheads="1"/>
          </p:cNvSpPr>
          <p:nvPr/>
        </p:nvSpPr>
        <p:spPr bwMode="auto">
          <a:xfrm>
            <a:off x="5181600" y="4343400"/>
            <a:ext cx="3276600" cy="1295400"/>
          </a:xfrm>
          <a:prstGeom prst="ellipse">
            <a:avLst/>
          </a:prstGeom>
          <a:solidFill>
            <a:srgbClr val="009900"/>
          </a:solidFill>
          <a:ln w="28575">
            <a:solidFill>
              <a:schemeClr val="tx1"/>
            </a:solidFill>
            <a:round/>
            <a:headEnd/>
            <a:tailEnd/>
          </a:ln>
        </p:spPr>
        <p:txBody>
          <a:bodyPr wrap="none" anchor="ctr"/>
          <a:lstStyle/>
          <a:p>
            <a:pPr algn="ctr">
              <a:defRPr/>
            </a:pPr>
            <a:r>
              <a:rPr lang="en-US" sz="2400" dirty="0">
                <a:solidFill>
                  <a:srgbClr val="FFFFFF"/>
                </a:solidFill>
                <a:effectLst>
                  <a:outerShdw blurRad="38100" dist="38100" dir="2700000" algn="tl">
                    <a:srgbClr val="000000">
                      <a:alpha val="43137"/>
                    </a:srgbClr>
                  </a:outerShdw>
                </a:effectLst>
                <a:latin typeface="Arial" charset="0"/>
              </a:rPr>
              <a:t>ABC</a:t>
            </a:r>
            <a:br>
              <a:rPr lang="en-US" sz="2400" dirty="0">
                <a:solidFill>
                  <a:srgbClr val="FFFFFF"/>
                </a:solidFill>
                <a:effectLst>
                  <a:outerShdw blurRad="38100" dist="38100" dir="2700000" algn="tl">
                    <a:srgbClr val="000000">
                      <a:alpha val="43137"/>
                    </a:srgbClr>
                  </a:outerShdw>
                </a:effectLst>
                <a:latin typeface="Arial" charset="0"/>
              </a:rPr>
            </a:br>
            <a:r>
              <a:rPr lang="en-US" sz="2400" dirty="0">
                <a:solidFill>
                  <a:srgbClr val="FFFFFF"/>
                </a:solidFill>
                <a:effectLst>
                  <a:outerShdw blurRad="38100" dist="38100" dir="2700000" algn="tl">
                    <a:srgbClr val="000000">
                      <a:alpha val="43137"/>
                    </a:srgbClr>
                  </a:outerShdw>
                </a:effectLst>
                <a:latin typeface="Arial" charset="0"/>
              </a:rPr>
              <a:t>product costing</a:t>
            </a:r>
          </a:p>
        </p:txBody>
      </p:sp>
      <p:cxnSp>
        <p:nvCxnSpPr>
          <p:cNvPr id="43016" name="AutoShape 1033"/>
          <p:cNvCxnSpPr>
            <a:cxnSpLocks noChangeShapeType="1"/>
            <a:endCxn id="51206" idx="0"/>
          </p:cNvCxnSpPr>
          <p:nvPr/>
        </p:nvCxnSpPr>
        <p:spPr bwMode="auto">
          <a:xfrm rot="5400000">
            <a:off x="1912144" y="3855244"/>
            <a:ext cx="977900" cy="1588"/>
          </a:xfrm>
          <a:prstGeom prst="straightConnector1">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43017" name="AutoShape 1034"/>
          <p:cNvCxnSpPr>
            <a:cxnSpLocks noChangeShapeType="1"/>
          </p:cNvCxnSpPr>
          <p:nvPr/>
        </p:nvCxnSpPr>
        <p:spPr bwMode="auto">
          <a:xfrm>
            <a:off x="2400300" y="3367088"/>
            <a:ext cx="3014663" cy="1204912"/>
          </a:xfrm>
          <a:prstGeom prst="straightConnector1">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43018" name="Text Box 1036"/>
          <p:cNvSpPr txBox="1">
            <a:spLocks noChangeArrowheads="1"/>
          </p:cNvSpPr>
          <p:nvPr/>
        </p:nvSpPr>
        <p:spPr bwMode="auto">
          <a:xfrm rot="-5400000">
            <a:off x="1947862" y="3621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solidFill>
                  <a:srgbClr val="FF0000"/>
                </a:solidFill>
              </a:rPr>
              <a:t>All</a:t>
            </a:r>
          </a:p>
        </p:txBody>
      </p:sp>
      <p:sp>
        <p:nvSpPr>
          <p:cNvPr id="43019" name="Text Box 1037"/>
          <p:cNvSpPr txBox="1">
            <a:spLocks noChangeArrowheads="1"/>
          </p:cNvSpPr>
          <p:nvPr/>
        </p:nvSpPr>
        <p:spPr bwMode="auto">
          <a:xfrm rot="1309165">
            <a:off x="3302000" y="3590925"/>
            <a:ext cx="143668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a:solidFill>
                  <a:srgbClr val="FF0000"/>
                </a:solidFill>
              </a:rPr>
              <a:t>Most, but</a:t>
            </a:r>
            <a:br>
              <a:rPr lang="en-US" altLang="en-US" sz="2400">
                <a:solidFill>
                  <a:srgbClr val="FF0000"/>
                </a:solidFill>
              </a:rPr>
            </a:br>
            <a:r>
              <a:rPr lang="en-US" altLang="en-US" sz="2400">
                <a:solidFill>
                  <a:srgbClr val="FF0000"/>
                </a:solidFill>
              </a:rPr>
              <a:t>not all</a:t>
            </a:r>
          </a:p>
        </p:txBody>
      </p:sp>
      <p:sp>
        <p:nvSpPr>
          <p:cNvPr id="43020" name="Text Box 1038"/>
          <p:cNvSpPr txBox="1">
            <a:spLocks noChangeArrowheads="1"/>
          </p:cNvSpPr>
          <p:nvPr/>
        </p:nvSpPr>
        <p:spPr bwMode="auto">
          <a:xfrm rot="-5400000">
            <a:off x="6138862" y="3606801"/>
            <a:ext cx="981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solidFill>
                  <a:srgbClr val="FF0000"/>
                </a:solidFill>
              </a:rPr>
              <a:t>Some</a:t>
            </a:r>
          </a:p>
        </p:txBody>
      </p:sp>
      <p:sp>
        <p:nvSpPr>
          <p:cNvPr id="16" name="Text Box 3"/>
          <p:cNvSpPr txBox="1">
            <a:spLocks noChangeArrowheads="1"/>
          </p:cNvSpPr>
          <p:nvPr/>
        </p:nvSpPr>
        <p:spPr bwMode="auto">
          <a:xfrm>
            <a:off x="555625" y="1647825"/>
            <a:ext cx="8024813" cy="485775"/>
          </a:xfrm>
          <a:prstGeom prst="rect">
            <a:avLst/>
          </a:prstGeom>
          <a:solidFill>
            <a:srgbClr val="FFFFCC"/>
          </a:solidFill>
          <a:ln w="28575">
            <a:solidFill>
              <a:schemeClr val="tx1"/>
            </a:solidFill>
            <a:miter lim="800000"/>
            <a:headEnd/>
            <a:tailEnd/>
          </a:ln>
          <a:effectLst>
            <a:outerShdw dist="50800" dir="2700000" algn="ctr" rotWithShape="0">
              <a:schemeClr val="tx1"/>
            </a:outerShdw>
          </a:effectLst>
        </p:spPr>
        <p:txBody>
          <a:bodyPr wrap="none">
            <a:spAutoFit/>
          </a:bodyPr>
          <a:lstStyle/>
          <a:p>
            <a:pPr algn="ctr">
              <a:defRPr/>
            </a:pPr>
            <a:r>
              <a:rPr lang="en-US" sz="2400" dirty="0">
                <a:latin typeface="Arial" charset="0"/>
              </a:rPr>
              <a:t>ABC differs from traditional cost accounting in three ways.</a:t>
            </a:r>
          </a:p>
        </p:txBody>
      </p:sp>
      <p:cxnSp>
        <p:nvCxnSpPr>
          <p:cNvPr id="43022" name="AutoShape 1033"/>
          <p:cNvCxnSpPr>
            <a:cxnSpLocks noChangeShapeType="1"/>
          </p:cNvCxnSpPr>
          <p:nvPr/>
        </p:nvCxnSpPr>
        <p:spPr bwMode="auto">
          <a:xfrm rot="5400000">
            <a:off x="6317457" y="3840956"/>
            <a:ext cx="977900" cy="1587"/>
          </a:xfrm>
          <a:prstGeom prst="straightConnector1">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noFill/>
        </p:spPr>
        <p:txBody>
          <a:bodyPr lIns="90488" tIns="44450" rIns="90488" bIns="44450"/>
          <a:lstStyle/>
          <a:p>
            <a:pPr>
              <a:lnSpc>
                <a:spcPct val="80000"/>
              </a:lnSpc>
            </a:pPr>
            <a:r>
              <a:rPr lang="en-US" altLang="en-US" smtClean="0"/>
              <a:t>How Costs are Treated Under</a:t>
            </a:r>
            <a:br>
              <a:rPr lang="en-US" altLang="en-US" smtClean="0"/>
            </a:br>
            <a:r>
              <a:rPr lang="en-US" altLang="en-US" smtClean="0"/>
              <a:t>Activity–Based Costing</a:t>
            </a:r>
          </a:p>
        </p:txBody>
      </p:sp>
      <p:sp>
        <p:nvSpPr>
          <p:cNvPr id="517123" name="Rectangle 3"/>
          <p:cNvSpPr>
            <a:spLocks noChangeArrowheads="1"/>
          </p:cNvSpPr>
          <p:nvPr/>
        </p:nvSpPr>
        <p:spPr bwMode="auto">
          <a:xfrm>
            <a:off x="1752600" y="4589463"/>
            <a:ext cx="1657350" cy="1016000"/>
          </a:xfrm>
          <a:prstGeom prst="rect">
            <a:avLst/>
          </a:prstGeom>
          <a:solidFill>
            <a:srgbClr val="CCFFCC"/>
          </a:solidFill>
          <a:ln w="12700">
            <a:solidFill>
              <a:srgbClr val="000000"/>
            </a:solidFill>
            <a:miter lim="800000"/>
            <a:headEnd/>
            <a:tailEnd/>
          </a:ln>
          <a:effectLst>
            <a:outerShdw dist="45791" dir="2021404" algn="ctr" rotWithShape="0">
              <a:srgbClr val="000000"/>
            </a:outerShdw>
          </a:effectLst>
        </p:spPr>
        <p:txBody>
          <a:bodyPr wrap="none" lIns="90488" tIns="44450" rIns="90488" bIns="44450">
            <a:spAutoFit/>
          </a:bodyPr>
          <a:lstStyle/>
          <a:p>
            <a:pPr algn="ctr">
              <a:defRPr/>
            </a:pPr>
            <a:r>
              <a:rPr lang="en-US" sz="2000" b="1" dirty="0">
                <a:solidFill>
                  <a:srgbClr val="000000"/>
                </a:solidFill>
                <a:latin typeface="Arial" charset="0"/>
              </a:rPr>
              <a:t>  </a:t>
            </a:r>
            <a:r>
              <a:rPr lang="en-US" sz="2000" b="1" dirty="0">
                <a:solidFill>
                  <a:srgbClr val="006600"/>
                </a:solidFill>
                <a:latin typeface="Arial" charset="0"/>
              </a:rPr>
              <a:t>Plantwide  </a:t>
            </a:r>
          </a:p>
          <a:p>
            <a:pPr algn="ctr">
              <a:defRPr/>
            </a:pPr>
            <a:r>
              <a:rPr lang="en-US" sz="2000" b="1" dirty="0">
                <a:solidFill>
                  <a:srgbClr val="006600"/>
                </a:solidFill>
                <a:latin typeface="Arial" charset="0"/>
              </a:rPr>
              <a:t>Overhead</a:t>
            </a:r>
          </a:p>
          <a:p>
            <a:pPr algn="ctr">
              <a:defRPr/>
            </a:pPr>
            <a:r>
              <a:rPr lang="en-US" sz="2000" b="1" dirty="0">
                <a:solidFill>
                  <a:srgbClr val="006600"/>
                </a:solidFill>
                <a:latin typeface="Arial" charset="0"/>
              </a:rPr>
              <a:t>Rate</a:t>
            </a:r>
          </a:p>
        </p:txBody>
      </p:sp>
      <p:sp>
        <p:nvSpPr>
          <p:cNvPr id="517124" name="Rectangle 4"/>
          <p:cNvSpPr>
            <a:spLocks noChangeArrowheads="1"/>
          </p:cNvSpPr>
          <p:nvPr/>
        </p:nvSpPr>
        <p:spPr bwMode="auto">
          <a:xfrm>
            <a:off x="3581400" y="3522663"/>
            <a:ext cx="1816100" cy="1016000"/>
          </a:xfrm>
          <a:prstGeom prst="rect">
            <a:avLst/>
          </a:prstGeom>
          <a:solidFill>
            <a:srgbClr val="FFFFCC"/>
          </a:solidFill>
          <a:ln w="12700">
            <a:solidFill>
              <a:srgbClr val="000000"/>
            </a:solidFill>
            <a:miter lim="800000"/>
            <a:headEnd/>
            <a:tailEnd/>
          </a:ln>
          <a:effectLst>
            <a:outerShdw dist="45791" dir="2021404" algn="ctr" rotWithShape="0">
              <a:srgbClr val="000000"/>
            </a:outerShdw>
          </a:effectLst>
        </p:spPr>
        <p:txBody>
          <a:bodyPr wrap="none" lIns="90488" tIns="44450" rIns="90488" bIns="44450">
            <a:spAutoFit/>
          </a:bodyPr>
          <a:lstStyle/>
          <a:p>
            <a:pPr algn="ctr">
              <a:defRPr/>
            </a:pPr>
            <a:r>
              <a:rPr lang="en-US" sz="2000" b="1" dirty="0">
                <a:solidFill>
                  <a:srgbClr val="663300"/>
                </a:solidFill>
                <a:latin typeface="Arial" charset="0"/>
              </a:rPr>
              <a:t>Departmental</a:t>
            </a:r>
          </a:p>
          <a:p>
            <a:pPr algn="ctr">
              <a:defRPr/>
            </a:pPr>
            <a:r>
              <a:rPr lang="en-US" sz="2000" b="1" dirty="0">
                <a:solidFill>
                  <a:srgbClr val="663300"/>
                </a:solidFill>
                <a:latin typeface="Arial" charset="0"/>
              </a:rPr>
              <a:t>Overhead</a:t>
            </a:r>
          </a:p>
          <a:p>
            <a:pPr algn="ctr">
              <a:defRPr/>
            </a:pPr>
            <a:r>
              <a:rPr lang="en-US" sz="2000" b="1" dirty="0">
                <a:solidFill>
                  <a:srgbClr val="663300"/>
                </a:solidFill>
                <a:latin typeface="Arial" charset="0"/>
              </a:rPr>
              <a:t>Rates</a:t>
            </a:r>
          </a:p>
        </p:txBody>
      </p:sp>
      <p:sp>
        <p:nvSpPr>
          <p:cNvPr id="517125" name="Rectangle 5"/>
          <p:cNvSpPr>
            <a:spLocks noChangeArrowheads="1"/>
          </p:cNvSpPr>
          <p:nvPr/>
        </p:nvSpPr>
        <p:spPr bwMode="auto">
          <a:xfrm>
            <a:off x="5562600" y="2659063"/>
            <a:ext cx="2014538" cy="711200"/>
          </a:xfrm>
          <a:prstGeom prst="rect">
            <a:avLst/>
          </a:prstGeom>
          <a:solidFill>
            <a:srgbClr val="CCECFF"/>
          </a:solidFill>
          <a:ln w="12700">
            <a:solidFill>
              <a:srgbClr val="000000"/>
            </a:solidFill>
            <a:miter lim="800000"/>
            <a:headEnd/>
            <a:tailEnd/>
          </a:ln>
          <a:effectLst>
            <a:outerShdw dist="45791" dir="2021404" algn="ctr" rotWithShape="0">
              <a:srgbClr val="000000"/>
            </a:outerShdw>
          </a:effectLst>
        </p:spPr>
        <p:txBody>
          <a:bodyPr wrap="none" lIns="90488" tIns="44450" rIns="90488" bIns="44450">
            <a:spAutoFit/>
          </a:bodyPr>
          <a:lstStyle/>
          <a:p>
            <a:pPr algn="ctr">
              <a:defRPr/>
            </a:pPr>
            <a:r>
              <a:rPr lang="en-US" sz="2000" b="1" dirty="0">
                <a:solidFill>
                  <a:srgbClr val="000000"/>
                </a:solidFill>
                <a:latin typeface="Arial" charset="0"/>
              </a:rPr>
              <a:t>Activity</a:t>
            </a:r>
            <a:r>
              <a:rPr lang="en-US" sz="2000" b="1" dirty="0">
                <a:solidFill>
                  <a:srgbClr val="000000"/>
                </a:solidFill>
                <a:latin typeface="Arial" charset="0"/>
                <a:cs typeface="Arial" charset="0"/>
              </a:rPr>
              <a:t>–</a:t>
            </a:r>
            <a:r>
              <a:rPr lang="en-US" sz="2000" b="1" dirty="0">
                <a:solidFill>
                  <a:srgbClr val="000000"/>
                </a:solidFill>
                <a:latin typeface="Arial" charset="0"/>
              </a:rPr>
              <a:t>Based</a:t>
            </a:r>
          </a:p>
          <a:p>
            <a:pPr algn="ctr">
              <a:defRPr/>
            </a:pPr>
            <a:r>
              <a:rPr lang="en-US" sz="2000" b="1" dirty="0">
                <a:solidFill>
                  <a:srgbClr val="000000"/>
                </a:solidFill>
                <a:latin typeface="Arial" charset="0"/>
              </a:rPr>
              <a:t>Costing</a:t>
            </a:r>
          </a:p>
        </p:txBody>
      </p:sp>
      <p:sp>
        <p:nvSpPr>
          <p:cNvPr id="44038" name="Line 6"/>
          <p:cNvSpPr>
            <a:spLocks noChangeShapeType="1"/>
          </p:cNvSpPr>
          <p:nvPr/>
        </p:nvSpPr>
        <p:spPr bwMode="auto">
          <a:xfrm>
            <a:off x="1676400" y="2362200"/>
            <a:ext cx="0" cy="338296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39" name="Line 7"/>
          <p:cNvSpPr>
            <a:spLocks noChangeShapeType="1"/>
          </p:cNvSpPr>
          <p:nvPr/>
        </p:nvSpPr>
        <p:spPr bwMode="auto">
          <a:xfrm>
            <a:off x="1676400" y="5732463"/>
            <a:ext cx="6400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40" name="Text Box 8"/>
          <p:cNvSpPr txBox="1">
            <a:spLocks noChangeArrowheads="1"/>
          </p:cNvSpPr>
          <p:nvPr/>
        </p:nvSpPr>
        <p:spPr bwMode="auto">
          <a:xfrm>
            <a:off x="2878138" y="5795963"/>
            <a:ext cx="3314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t>Number of cost pools</a:t>
            </a:r>
          </a:p>
        </p:txBody>
      </p:sp>
      <p:sp>
        <p:nvSpPr>
          <p:cNvPr id="44041" name="Text Box 9"/>
          <p:cNvSpPr txBox="1">
            <a:spLocks noChangeArrowheads="1"/>
          </p:cNvSpPr>
          <p:nvPr/>
        </p:nvSpPr>
        <p:spPr bwMode="auto">
          <a:xfrm rot="-5400000">
            <a:off x="-134144" y="3706019"/>
            <a:ext cx="30114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t>Level of complexity</a:t>
            </a:r>
          </a:p>
        </p:txBody>
      </p:sp>
      <p:sp>
        <p:nvSpPr>
          <p:cNvPr id="517131" name="Text Box 11"/>
          <p:cNvSpPr txBox="1">
            <a:spLocks noChangeArrowheads="1"/>
          </p:cNvSpPr>
          <p:nvPr/>
        </p:nvSpPr>
        <p:spPr bwMode="auto">
          <a:xfrm>
            <a:off x="2441575" y="6202363"/>
            <a:ext cx="4244975" cy="485775"/>
          </a:xfrm>
          <a:prstGeom prst="rect">
            <a:avLst/>
          </a:prstGeom>
          <a:solidFill>
            <a:srgbClr val="FFFF99"/>
          </a:solidFill>
          <a:ln w="28575">
            <a:solidFill>
              <a:schemeClr val="tx1"/>
            </a:solidFill>
            <a:miter lim="800000"/>
            <a:headEnd/>
            <a:tailEnd/>
          </a:ln>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anose="05000000000000000000" pitchFamily="2" charset="2"/>
              <a:buChar char=""/>
            </a:pPr>
            <a:r>
              <a:rPr lang="en-US" altLang="en-US" sz="2400">
                <a:sym typeface="Wingdings" panose="05000000000000000000" pitchFamily="2" charset="2"/>
              </a:rPr>
              <a:t> </a:t>
            </a:r>
            <a:r>
              <a:rPr lang="en-US" altLang="en-US" sz="2400"/>
              <a:t>ABC uses more cost pools.</a:t>
            </a:r>
          </a:p>
        </p:txBody>
      </p:sp>
      <p:sp>
        <p:nvSpPr>
          <p:cNvPr id="12" name="Text Box 3"/>
          <p:cNvSpPr txBox="1">
            <a:spLocks noChangeArrowheads="1"/>
          </p:cNvSpPr>
          <p:nvPr/>
        </p:nvSpPr>
        <p:spPr bwMode="auto">
          <a:xfrm>
            <a:off x="555625" y="1647825"/>
            <a:ext cx="8024813" cy="485775"/>
          </a:xfrm>
          <a:prstGeom prst="rect">
            <a:avLst/>
          </a:prstGeom>
          <a:solidFill>
            <a:srgbClr val="FFFFCC"/>
          </a:solidFill>
          <a:ln w="28575">
            <a:solidFill>
              <a:schemeClr val="tx1"/>
            </a:solidFill>
            <a:miter lim="800000"/>
            <a:headEnd/>
            <a:tailEnd/>
          </a:ln>
          <a:effectLst>
            <a:outerShdw dist="50800" dir="2700000" algn="ctr" rotWithShape="0">
              <a:schemeClr val="tx1"/>
            </a:outerShdw>
          </a:effectLst>
        </p:spPr>
        <p:txBody>
          <a:bodyPr wrap="none">
            <a:spAutoFit/>
          </a:bodyPr>
          <a:lstStyle/>
          <a:p>
            <a:pPr algn="ctr">
              <a:defRPr/>
            </a:pPr>
            <a:r>
              <a:rPr lang="en-US" sz="2400" dirty="0">
                <a:latin typeface="Arial" charset="0"/>
              </a:rPr>
              <a:t>ABC differs from traditional cost accounting in three ways.</a:t>
            </a:r>
          </a:p>
        </p:txBody>
      </p:sp>
    </p:spTree>
  </p:cSld>
  <p:clrMapOvr>
    <a:masterClrMapping/>
  </p:clrMapOvr>
  <p:transition spd="med">
    <p:strips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517123"/>
                                        </p:tgtEl>
                                        <p:attrNameLst>
                                          <p:attrName>style.visibility</p:attrName>
                                        </p:attrNameLst>
                                      </p:cBhvr>
                                      <p:to>
                                        <p:strVal val="visible"/>
                                      </p:to>
                                    </p:set>
                                    <p:animEffect transition="in" filter="strips(upRight)">
                                      <p:cBhvr>
                                        <p:cTn id="7" dur="500"/>
                                        <p:tgtEl>
                                          <p:spTgt spid="517123"/>
                                        </p:tgtEl>
                                      </p:cBhvr>
                                    </p:animEffect>
                                  </p:childTnLst>
                                </p:cTn>
                              </p:par>
                            </p:childTnLst>
                          </p:cTn>
                        </p:par>
                        <p:par>
                          <p:cTn id="8" fill="hold" nodeType="afterGroup">
                            <p:stCondLst>
                              <p:cond delay="500"/>
                            </p:stCondLst>
                            <p:childTnLst>
                              <p:par>
                                <p:cTn id="9" presetID="18" presetClass="entr" presetSubtype="3" fill="hold" grpId="0" nodeType="afterEffect">
                                  <p:stCondLst>
                                    <p:cond delay="1000"/>
                                  </p:stCondLst>
                                  <p:childTnLst>
                                    <p:set>
                                      <p:cBhvr>
                                        <p:cTn id="10" dur="1" fill="hold">
                                          <p:stCondLst>
                                            <p:cond delay="0"/>
                                          </p:stCondLst>
                                        </p:cTn>
                                        <p:tgtEl>
                                          <p:spTgt spid="517124"/>
                                        </p:tgtEl>
                                        <p:attrNameLst>
                                          <p:attrName>style.visibility</p:attrName>
                                        </p:attrNameLst>
                                      </p:cBhvr>
                                      <p:to>
                                        <p:strVal val="visible"/>
                                      </p:to>
                                    </p:set>
                                    <p:animEffect transition="in" filter="strips(upRight)">
                                      <p:cBhvr>
                                        <p:cTn id="11" dur="500"/>
                                        <p:tgtEl>
                                          <p:spTgt spid="517124"/>
                                        </p:tgtEl>
                                      </p:cBhvr>
                                    </p:animEffect>
                                  </p:childTnLst>
                                </p:cTn>
                              </p:par>
                            </p:childTnLst>
                          </p:cTn>
                        </p:par>
                        <p:par>
                          <p:cTn id="12" fill="hold" nodeType="afterGroup">
                            <p:stCondLst>
                              <p:cond delay="2000"/>
                            </p:stCondLst>
                            <p:childTnLst>
                              <p:par>
                                <p:cTn id="13" presetID="18" presetClass="entr" presetSubtype="3" fill="hold" grpId="0" nodeType="afterEffect">
                                  <p:stCondLst>
                                    <p:cond delay="1000"/>
                                  </p:stCondLst>
                                  <p:childTnLst>
                                    <p:set>
                                      <p:cBhvr>
                                        <p:cTn id="14" dur="1" fill="hold">
                                          <p:stCondLst>
                                            <p:cond delay="0"/>
                                          </p:stCondLst>
                                        </p:cTn>
                                        <p:tgtEl>
                                          <p:spTgt spid="517125"/>
                                        </p:tgtEl>
                                        <p:attrNameLst>
                                          <p:attrName>style.visibility</p:attrName>
                                        </p:attrNameLst>
                                      </p:cBhvr>
                                      <p:to>
                                        <p:strVal val="visible"/>
                                      </p:to>
                                    </p:set>
                                    <p:animEffect transition="in" filter="strips(upRight)">
                                      <p:cBhvr>
                                        <p:cTn id="15" dur="500"/>
                                        <p:tgtEl>
                                          <p:spTgt spid="517125"/>
                                        </p:tgtEl>
                                      </p:cBhvr>
                                    </p:animEffect>
                                  </p:childTnLst>
                                </p:cTn>
                              </p:par>
                            </p:childTnLst>
                          </p:cTn>
                        </p:par>
                        <p:par>
                          <p:cTn id="16" fill="hold" nodeType="afterGroup">
                            <p:stCondLst>
                              <p:cond delay="3500"/>
                            </p:stCondLst>
                            <p:childTnLst>
                              <p:par>
                                <p:cTn id="17" presetID="22" presetClass="entr" presetSubtype="8" fill="hold" grpId="0" nodeType="afterEffect">
                                  <p:stCondLst>
                                    <p:cond delay="0"/>
                                  </p:stCondLst>
                                  <p:childTnLst>
                                    <p:set>
                                      <p:cBhvr>
                                        <p:cTn id="18" dur="1" fill="hold">
                                          <p:stCondLst>
                                            <p:cond delay="0"/>
                                          </p:stCondLst>
                                        </p:cTn>
                                        <p:tgtEl>
                                          <p:spTgt spid="517131"/>
                                        </p:tgtEl>
                                        <p:attrNameLst>
                                          <p:attrName>style.visibility</p:attrName>
                                        </p:attrNameLst>
                                      </p:cBhvr>
                                      <p:to>
                                        <p:strVal val="visible"/>
                                      </p:to>
                                    </p:set>
                                    <p:animEffect transition="in" filter="wipe(left)">
                                      <p:cBhvr>
                                        <p:cTn id="19" dur="500"/>
                                        <p:tgtEl>
                                          <p:spTgt spid="517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7123" grpId="0" animBg="1" autoUpdateAnimBg="0"/>
      <p:bldP spid="517124" grpId="0" animBg="1" autoUpdateAnimBg="0"/>
      <p:bldP spid="517125" grpId="0" animBg="1" autoUpdateAnimBg="0"/>
      <p:bldP spid="517131"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Oval 1026"/>
          <p:cNvSpPr>
            <a:spLocks noChangeArrowheads="1"/>
          </p:cNvSpPr>
          <p:nvPr/>
        </p:nvSpPr>
        <p:spPr bwMode="auto">
          <a:xfrm>
            <a:off x="685800" y="1774825"/>
            <a:ext cx="2438400" cy="1143000"/>
          </a:xfrm>
          <a:prstGeom prst="ellipse">
            <a:avLst/>
          </a:prstGeom>
          <a:solidFill>
            <a:schemeClr val="accent5">
              <a:lumMod val="20000"/>
              <a:lumOff val="80000"/>
            </a:schemeClr>
          </a:solidFill>
          <a:ln w="9525">
            <a:solidFill>
              <a:schemeClr val="tx1"/>
            </a:solidFill>
            <a:round/>
            <a:headEnd/>
            <a:tailEnd/>
          </a:ln>
        </p:spPr>
        <p:txBody>
          <a:bodyPr wrap="none" anchor="ctr"/>
          <a:lstStyle/>
          <a:p>
            <a:pPr algn="ctr">
              <a:defRPr/>
            </a:pPr>
            <a:r>
              <a:rPr lang="en-US" sz="2400" dirty="0">
                <a:latin typeface="Arial" charset="0"/>
              </a:rPr>
              <a:t>Activity</a:t>
            </a:r>
          </a:p>
        </p:txBody>
      </p:sp>
      <p:sp>
        <p:nvSpPr>
          <p:cNvPr id="54275" name="Rectangle 1027"/>
          <p:cNvSpPr>
            <a:spLocks noChangeArrowheads="1"/>
          </p:cNvSpPr>
          <p:nvPr/>
        </p:nvSpPr>
        <p:spPr bwMode="auto">
          <a:xfrm>
            <a:off x="5105400" y="1736725"/>
            <a:ext cx="3429000" cy="1219200"/>
          </a:xfrm>
          <a:prstGeom prst="rect">
            <a:avLst/>
          </a:prstGeom>
          <a:solidFill>
            <a:schemeClr val="accent5">
              <a:lumMod val="20000"/>
              <a:lumOff val="80000"/>
            </a:schemeClr>
          </a:solidFill>
          <a:ln w="9525">
            <a:solidFill>
              <a:schemeClr val="tx1"/>
            </a:solidFill>
            <a:miter lim="800000"/>
            <a:headEnd/>
            <a:tailEnd/>
          </a:ln>
        </p:spPr>
        <p:txBody>
          <a:bodyPr anchor="ctr"/>
          <a:lstStyle/>
          <a:p>
            <a:pPr algn="ctr">
              <a:defRPr/>
            </a:pPr>
            <a:r>
              <a:rPr lang="en-US" sz="2000" dirty="0">
                <a:latin typeface="Arial" charset="0"/>
              </a:rPr>
              <a:t>An event that causes the consumption of overhead resources.</a:t>
            </a:r>
          </a:p>
        </p:txBody>
      </p:sp>
      <p:cxnSp>
        <p:nvCxnSpPr>
          <p:cNvPr id="46084" name="AutoShape 1028"/>
          <p:cNvCxnSpPr>
            <a:cxnSpLocks noChangeShapeType="1"/>
            <a:stCxn id="54274" idx="6"/>
            <a:endCxn id="54275" idx="1"/>
          </p:cNvCxnSpPr>
          <p:nvPr/>
        </p:nvCxnSpPr>
        <p:spPr bwMode="auto">
          <a:xfrm>
            <a:off x="3124200" y="2346325"/>
            <a:ext cx="1981200" cy="0"/>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54288" name="Oval 1041"/>
          <p:cNvSpPr>
            <a:spLocks noChangeArrowheads="1"/>
          </p:cNvSpPr>
          <p:nvPr/>
        </p:nvSpPr>
        <p:spPr bwMode="auto">
          <a:xfrm>
            <a:off x="685800" y="3146425"/>
            <a:ext cx="2438400" cy="1143000"/>
          </a:xfrm>
          <a:prstGeom prst="ellipse">
            <a:avLst/>
          </a:prstGeom>
          <a:solidFill>
            <a:schemeClr val="accent1">
              <a:lumMod val="60000"/>
              <a:lumOff val="40000"/>
            </a:schemeClr>
          </a:solidFill>
          <a:ln w="9525">
            <a:solidFill>
              <a:schemeClr val="tx1"/>
            </a:solidFill>
            <a:round/>
            <a:headEnd/>
            <a:tailEnd/>
          </a:ln>
        </p:spPr>
        <p:txBody>
          <a:bodyPr anchor="ctr"/>
          <a:lstStyle/>
          <a:p>
            <a:pPr algn="ctr">
              <a:defRPr/>
            </a:pPr>
            <a:r>
              <a:rPr lang="en-US" sz="2400" dirty="0">
                <a:latin typeface="Arial" charset="0"/>
              </a:rPr>
              <a:t>Activity Cost Pool</a:t>
            </a:r>
          </a:p>
        </p:txBody>
      </p:sp>
      <p:sp>
        <p:nvSpPr>
          <p:cNvPr id="54289" name="Rectangle 1042"/>
          <p:cNvSpPr>
            <a:spLocks noChangeArrowheads="1"/>
          </p:cNvSpPr>
          <p:nvPr/>
        </p:nvSpPr>
        <p:spPr bwMode="auto">
          <a:xfrm>
            <a:off x="5105400" y="3108325"/>
            <a:ext cx="3429000" cy="1219200"/>
          </a:xfrm>
          <a:prstGeom prst="rect">
            <a:avLst/>
          </a:prstGeom>
          <a:solidFill>
            <a:schemeClr val="accent1">
              <a:lumMod val="60000"/>
              <a:lumOff val="40000"/>
            </a:schemeClr>
          </a:solidFill>
          <a:ln w="9525">
            <a:solidFill>
              <a:schemeClr val="tx1"/>
            </a:solidFill>
            <a:miter lim="800000"/>
            <a:headEnd/>
            <a:tailEnd/>
          </a:ln>
        </p:spPr>
        <p:txBody>
          <a:bodyPr anchor="ctr"/>
          <a:lstStyle/>
          <a:p>
            <a:pPr algn="ctr">
              <a:defRPr/>
            </a:pPr>
            <a:r>
              <a:rPr lang="en-US" sz="2000" dirty="0"/>
              <a:t>A “cost bucket” in which costs related to a single activity measure are accumulated.</a:t>
            </a:r>
          </a:p>
        </p:txBody>
      </p:sp>
      <p:cxnSp>
        <p:nvCxnSpPr>
          <p:cNvPr id="54290" name="AutoShape 1043"/>
          <p:cNvCxnSpPr>
            <a:cxnSpLocks noChangeShapeType="1"/>
            <a:stCxn id="54288" idx="6"/>
            <a:endCxn id="54289" idx="1"/>
          </p:cNvCxnSpPr>
          <p:nvPr/>
        </p:nvCxnSpPr>
        <p:spPr bwMode="auto">
          <a:xfrm>
            <a:off x="3124200" y="3717925"/>
            <a:ext cx="1981200" cy="0"/>
          </a:xfrm>
          <a:prstGeom prst="straightConnector1">
            <a:avLst/>
          </a:prstGeom>
          <a:solidFill>
            <a:schemeClr val="accent4">
              <a:lumMod val="75000"/>
            </a:schemeClr>
          </a:solidFill>
          <a:ln w="38100">
            <a:solidFill>
              <a:schemeClr val="tx1"/>
            </a:solidFill>
            <a:round/>
            <a:headEnd/>
            <a:tailEnd type="triangle" w="med" len="med"/>
          </a:ln>
        </p:spPr>
      </p:cxnSp>
      <p:grpSp>
        <p:nvGrpSpPr>
          <p:cNvPr id="2" name="Group 18"/>
          <p:cNvGrpSpPr>
            <a:grpSpLocks/>
          </p:cNvGrpSpPr>
          <p:nvPr/>
        </p:nvGrpSpPr>
        <p:grpSpPr bwMode="auto">
          <a:xfrm>
            <a:off x="3124200" y="3870325"/>
            <a:ext cx="1600200" cy="1387475"/>
            <a:chOff x="2895600" y="3870325"/>
            <a:chExt cx="1600200" cy="1387475"/>
          </a:xfrm>
        </p:grpSpPr>
        <p:sp>
          <p:nvSpPr>
            <p:cNvPr id="609301" name="AutoShape 1045"/>
            <p:cNvSpPr>
              <a:spLocks noChangeArrowheads="1"/>
            </p:cNvSpPr>
            <p:nvPr/>
          </p:nvSpPr>
          <p:spPr bwMode="auto">
            <a:xfrm rot="5400000">
              <a:off x="3009900" y="3756025"/>
              <a:ext cx="1371600" cy="16002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CCFFCC"/>
            </a:solidFill>
            <a:ln w="9525">
              <a:solidFill>
                <a:srgbClr val="006600"/>
              </a:solidFill>
              <a:miter lim="800000"/>
              <a:headEnd/>
              <a:tailEnd/>
            </a:ln>
            <a:effectLst>
              <a:outerShdw dist="35921" dir="2700000" algn="ctr" rotWithShape="0">
                <a:srgbClr val="000000"/>
              </a:outerShdw>
            </a:effectLst>
          </p:spPr>
          <p:txBody>
            <a:bodyPr wrap="none" anchor="ctr"/>
            <a:lstStyle/>
            <a:p>
              <a:pPr>
                <a:defRPr/>
              </a:pPr>
              <a:endParaRPr lang="en-US" dirty="0">
                <a:latin typeface="Arial" charset="0"/>
              </a:endParaRPr>
            </a:p>
          </p:txBody>
        </p:sp>
        <p:sp>
          <p:nvSpPr>
            <p:cNvPr id="46092" name="Text Box 1046"/>
            <p:cNvSpPr txBox="1">
              <a:spLocks noChangeArrowheads="1"/>
            </p:cNvSpPr>
            <p:nvPr/>
          </p:nvSpPr>
          <p:spPr bwMode="auto">
            <a:xfrm>
              <a:off x="3521075" y="4800600"/>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rgbClr val="990000"/>
                  </a:solidFill>
                </a:rPr>
                <a:t>$</a:t>
              </a:r>
            </a:p>
          </p:txBody>
        </p:sp>
        <p:sp>
          <p:nvSpPr>
            <p:cNvPr id="46093" name="Text Box 1047"/>
            <p:cNvSpPr txBox="1">
              <a:spLocks noChangeArrowheads="1"/>
            </p:cNvSpPr>
            <p:nvPr/>
          </p:nvSpPr>
          <p:spPr bwMode="auto">
            <a:xfrm>
              <a:off x="3300413" y="4094163"/>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rgbClr val="990000"/>
                  </a:solidFill>
                </a:rPr>
                <a:t>$</a:t>
              </a:r>
            </a:p>
          </p:txBody>
        </p:sp>
        <p:sp>
          <p:nvSpPr>
            <p:cNvPr id="46094" name="Text Box 1048"/>
            <p:cNvSpPr txBox="1">
              <a:spLocks noChangeArrowheads="1"/>
            </p:cNvSpPr>
            <p:nvPr/>
          </p:nvSpPr>
          <p:spPr bwMode="auto">
            <a:xfrm>
              <a:off x="3243263" y="4635500"/>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rgbClr val="990000"/>
                  </a:solidFill>
                </a:rPr>
                <a:t>$</a:t>
              </a:r>
            </a:p>
          </p:txBody>
        </p:sp>
        <p:sp>
          <p:nvSpPr>
            <p:cNvPr id="46095" name="Text Box 1049"/>
            <p:cNvSpPr txBox="1">
              <a:spLocks noChangeArrowheads="1"/>
            </p:cNvSpPr>
            <p:nvPr/>
          </p:nvSpPr>
          <p:spPr bwMode="auto">
            <a:xfrm>
              <a:off x="3800475" y="4587875"/>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rgbClr val="990000"/>
                  </a:solidFill>
                </a:rPr>
                <a:t>$</a:t>
              </a:r>
            </a:p>
          </p:txBody>
        </p:sp>
        <p:sp>
          <p:nvSpPr>
            <p:cNvPr id="46096" name="Text Box 1050"/>
            <p:cNvSpPr txBox="1">
              <a:spLocks noChangeArrowheads="1"/>
            </p:cNvSpPr>
            <p:nvPr/>
          </p:nvSpPr>
          <p:spPr bwMode="auto">
            <a:xfrm>
              <a:off x="3578225" y="4038600"/>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rgbClr val="990000"/>
                  </a:solidFill>
                </a:rPr>
                <a:t>$</a:t>
              </a:r>
            </a:p>
          </p:txBody>
        </p:sp>
        <p:sp>
          <p:nvSpPr>
            <p:cNvPr id="46097" name="Text Box 1051"/>
            <p:cNvSpPr txBox="1">
              <a:spLocks noChangeArrowheads="1"/>
            </p:cNvSpPr>
            <p:nvPr/>
          </p:nvSpPr>
          <p:spPr bwMode="auto">
            <a:xfrm>
              <a:off x="3521075" y="4379913"/>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rgbClr val="990000"/>
                  </a:solidFill>
                </a:rPr>
                <a:t>$</a:t>
              </a:r>
            </a:p>
          </p:txBody>
        </p:sp>
      </p:grpSp>
      <p:pic>
        <p:nvPicPr>
          <p:cNvPr id="609308" name="Picture 1052" descr="hh01878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5321300"/>
            <a:ext cx="22098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0" name="Rectangle 1055"/>
          <p:cNvSpPr>
            <a:spLocks noGrp="1" noChangeArrowheads="1"/>
          </p:cNvSpPr>
          <p:nvPr>
            <p:ph type="title"/>
          </p:nvPr>
        </p:nvSpPr>
        <p:spPr>
          <a:noFill/>
        </p:spPr>
        <p:txBody>
          <a:bodyPr lIns="90488" tIns="44450" rIns="90488" bIns="44450"/>
          <a:lstStyle/>
          <a:p>
            <a:pPr>
              <a:lnSpc>
                <a:spcPct val="80000"/>
              </a:lnSpc>
            </a:pPr>
            <a:r>
              <a:rPr lang="en-US" altLang="en-US" smtClean="0"/>
              <a:t>How Costs are Treated Under</a:t>
            </a:r>
            <a:br>
              <a:rPr lang="en-US" altLang="en-US" smtClean="0"/>
            </a:br>
            <a:r>
              <a:rPr lang="en-US" altLang="en-US" smtClean="0"/>
              <a:t>Activity–Based Costing</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500"/>
                                  </p:stCondLst>
                                  <p:childTnLst>
                                    <p:set>
                                      <p:cBhvr>
                                        <p:cTn id="6" dur="1" fill="hold">
                                          <p:stCondLst>
                                            <p:cond delay="0"/>
                                          </p:stCondLst>
                                        </p:cTn>
                                        <p:tgtEl>
                                          <p:spTgt spid="54288"/>
                                        </p:tgtEl>
                                        <p:attrNameLst>
                                          <p:attrName>style.visibility</p:attrName>
                                        </p:attrNameLst>
                                      </p:cBhvr>
                                      <p:to>
                                        <p:strVal val="visible"/>
                                      </p:to>
                                    </p:set>
                                    <p:animEffect transition="in" filter="wipe(left)">
                                      <p:cBhvr>
                                        <p:cTn id="7" dur="1000"/>
                                        <p:tgtEl>
                                          <p:spTgt spid="54288"/>
                                        </p:tgtEl>
                                      </p:cBhvr>
                                    </p:animEffect>
                                  </p:childTnLst>
                                </p:cTn>
                              </p:par>
                            </p:childTnLst>
                          </p:cTn>
                        </p:par>
                        <p:par>
                          <p:cTn id="8" fill="hold" nodeType="afterGroup">
                            <p:stCondLst>
                              <p:cond delay="2500"/>
                            </p:stCondLst>
                            <p:childTnLst>
                              <p:par>
                                <p:cTn id="9" presetID="22" presetClass="entr" presetSubtype="8" fill="hold" nodeType="afterEffect">
                                  <p:stCondLst>
                                    <p:cond delay="0"/>
                                  </p:stCondLst>
                                  <p:childTnLst>
                                    <p:set>
                                      <p:cBhvr>
                                        <p:cTn id="10" dur="1" fill="hold">
                                          <p:stCondLst>
                                            <p:cond delay="0"/>
                                          </p:stCondLst>
                                        </p:cTn>
                                        <p:tgtEl>
                                          <p:spTgt spid="54290"/>
                                        </p:tgtEl>
                                        <p:attrNameLst>
                                          <p:attrName>style.visibility</p:attrName>
                                        </p:attrNameLst>
                                      </p:cBhvr>
                                      <p:to>
                                        <p:strVal val="visible"/>
                                      </p:to>
                                    </p:set>
                                    <p:animEffect transition="in" filter="wipe(left)">
                                      <p:cBhvr>
                                        <p:cTn id="11" dur="1000"/>
                                        <p:tgtEl>
                                          <p:spTgt spid="54290"/>
                                        </p:tgtEl>
                                      </p:cBhvr>
                                    </p:animEffect>
                                  </p:childTnLst>
                                </p:cTn>
                              </p:par>
                            </p:childTnLst>
                          </p:cTn>
                        </p:par>
                        <p:par>
                          <p:cTn id="12" fill="hold" nodeType="afterGroup">
                            <p:stCondLst>
                              <p:cond delay="3500"/>
                            </p:stCondLst>
                            <p:childTnLst>
                              <p:par>
                                <p:cTn id="13" presetID="22" presetClass="entr" presetSubtype="8" fill="hold" grpId="0" nodeType="afterEffect">
                                  <p:stCondLst>
                                    <p:cond delay="0"/>
                                  </p:stCondLst>
                                  <p:childTnLst>
                                    <p:set>
                                      <p:cBhvr>
                                        <p:cTn id="14" dur="1" fill="hold">
                                          <p:stCondLst>
                                            <p:cond delay="0"/>
                                          </p:stCondLst>
                                        </p:cTn>
                                        <p:tgtEl>
                                          <p:spTgt spid="54289"/>
                                        </p:tgtEl>
                                        <p:attrNameLst>
                                          <p:attrName>style.visibility</p:attrName>
                                        </p:attrNameLst>
                                      </p:cBhvr>
                                      <p:to>
                                        <p:strVal val="visible"/>
                                      </p:to>
                                    </p:set>
                                    <p:animEffect transition="in" filter="wipe(left)">
                                      <p:cBhvr>
                                        <p:cTn id="15" dur="1000"/>
                                        <p:tgtEl>
                                          <p:spTgt spid="54289"/>
                                        </p:tgtEl>
                                      </p:cBhvr>
                                    </p:animEffect>
                                  </p:childTnLst>
                                </p:cTn>
                              </p:par>
                            </p:childTnLst>
                          </p:cTn>
                        </p:par>
                        <p:par>
                          <p:cTn id="16" fill="hold" nodeType="afterGroup">
                            <p:stCondLst>
                              <p:cond delay="4500"/>
                            </p:stCondLst>
                            <p:childTnLst>
                              <p:par>
                                <p:cTn id="17" presetID="2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1000"/>
                                        <p:tgtEl>
                                          <p:spTgt spid="2"/>
                                        </p:tgtEl>
                                      </p:cBhvr>
                                    </p:animEffect>
                                  </p:childTnLst>
                                </p:cTn>
                              </p:par>
                            </p:childTnLst>
                          </p:cTn>
                        </p:par>
                        <p:par>
                          <p:cTn id="20" fill="hold" nodeType="afterGroup">
                            <p:stCondLst>
                              <p:cond delay="5500"/>
                            </p:stCondLst>
                            <p:childTnLst>
                              <p:par>
                                <p:cTn id="21" presetID="9" presetClass="entr" presetSubtype="0" fill="hold" nodeType="afterEffect">
                                  <p:stCondLst>
                                    <p:cond delay="0"/>
                                  </p:stCondLst>
                                  <p:childTnLst>
                                    <p:set>
                                      <p:cBhvr>
                                        <p:cTn id="22" dur="1" fill="hold">
                                          <p:stCondLst>
                                            <p:cond delay="0"/>
                                          </p:stCondLst>
                                        </p:cTn>
                                        <p:tgtEl>
                                          <p:spTgt spid="609308"/>
                                        </p:tgtEl>
                                        <p:attrNameLst>
                                          <p:attrName>style.visibility</p:attrName>
                                        </p:attrNameLst>
                                      </p:cBhvr>
                                      <p:to>
                                        <p:strVal val="visible"/>
                                      </p:to>
                                    </p:set>
                                    <p:animEffect transition="in" filter="dissolve">
                                      <p:cBhvr>
                                        <p:cTn id="23" dur="500"/>
                                        <p:tgtEl>
                                          <p:spTgt spid="609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8" grpId="0" animBg="1"/>
      <p:bldP spid="5428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noFill/>
        </p:spPr>
        <p:txBody>
          <a:bodyPr/>
          <a:lstStyle/>
          <a:p>
            <a:pPr>
              <a:lnSpc>
                <a:spcPct val="80000"/>
              </a:lnSpc>
            </a:pPr>
            <a:r>
              <a:rPr lang="en-US" altLang="en-US" smtClean="0"/>
              <a:t>How Costs are Treated Under</a:t>
            </a:r>
            <a:br>
              <a:rPr lang="en-US" altLang="en-US" smtClean="0"/>
            </a:br>
            <a:r>
              <a:rPr lang="en-US" altLang="en-US" smtClean="0"/>
              <a:t>Activity–Based Costing</a:t>
            </a:r>
          </a:p>
        </p:txBody>
      </p:sp>
      <p:pic>
        <p:nvPicPr>
          <p:cNvPr id="49155" name="Picture 7" descr="WATCHR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2667000"/>
            <a:ext cx="2667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1224" name="Rectangle 8"/>
          <p:cNvSpPr>
            <a:spLocks noChangeArrowheads="1"/>
          </p:cNvSpPr>
          <p:nvPr/>
        </p:nvSpPr>
        <p:spPr bwMode="auto">
          <a:xfrm>
            <a:off x="228600" y="5029200"/>
            <a:ext cx="8686800" cy="1447800"/>
          </a:xfrm>
          <a:prstGeom prst="rect">
            <a:avLst/>
          </a:prstGeom>
          <a:solidFill>
            <a:schemeClr val="tx2"/>
          </a:solidFill>
          <a:ln w="28575">
            <a:solidFill>
              <a:schemeClr val="tx1"/>
            </a:solidFill>
            <a:miter lim="800000"/>
            <a:headEnd/>
            <a:tailEnd/>
          </a:ln>
          <a:effectLst>
            <a:outerShdw dist="53882" dir="2700000" algn="ctr" rotWithShape="0">
              <a:schemeClr val="bg2"/>
            </a:outerShdw>
          </a:effectLst>
        </p:spPr>
        <p:txBody>
          <a:bodyPr wrap="none" anchor="ctr"/>
          <a:lstStyle/>
          <a:p>
            <a:pPr algn="ctr">
              <a:spcBef>
                <a:spcPct val="30000"/>
              </a:spcBef>
              <a:defRPr/>
            </a:pPr>
            <a:r>
              <a:rPr lang="en-US" sz="2800" dirty="0">
                <a:solidFill>
                  <a:srgbClr val="FFFFD5"/>
                </a:solidFill>
                <a:effectLst>
                  <a:outerShdw blurRad="38100" dist="38100" dir="2700000" algn="tl">
                    <a:srgbClr val="000000">
                      <a:alpha val="43137"/>
                    </a:srgbClr>
                  </a:outerShdw>
                </a:effectLst>
                <a:latin typeface="Arial" charset="0"/>
              </a:rPr>
              <a:t>Traditional cost systems usually rely on volume</a:t>
            </a:r>
            <a:br>
              <a:rPr lang="en-US" sz="2800" dirty="0">
                <a:solidFill>
                  <a:srgbClr val="FFFFD5"/>
                </a:solidFill>
                <a:effectLst>
                  <a:outerShdw blurRad="38100" dist="38100" dir="2700000" algn="tl">
                    <a:srgbClr val="000000">
                      <a:alpha val="43137"/>
                    </a:srgbClr>
                  </a:outerShdw>
                </a:effectLst>
                <a:latin typeface="Arial" charset="0"/>
              </a:rPr>
            </a:br>
            <a:r>
              <a:rPr lang="en-US" sz="2800" dirty="0">
                <a:solidFill>
                  <a:srgbClr val="FFFFD5"/>
                </a:solidFill>
                <a:effectLst>
                  <a:outerShdw blurRad="38100" dist="38100" dir="2700000" algn="tl">
                    <a:srgbClr val="000000">
                      <a:alpha val="43137"/>
                    </a:srgbClr>
                  </a:outerShdw>
                </a:effectLst>
                <a:latin typeface="Arial" charset="0"/>
              </a:rPr>
              <a:t>measures such as direct labor hours and/or machine</a:t>
            </a:r>
            <a:br>
              <a:rPr lang="en-US" sz="2800" dirty="0">
                <a:solidFill>
                  <a:srgbClr val="FFFFD5"/>
                </a:solidFill>
                <a:effectLst>
                  <a:outerShdw blurRad="38100" dist="38100" dir="2700000" algn="tl">
                    <a:srgbClr val="000000">
                      <a:alpha val="43137"/>
                    </a:srgbClr>
                  </a:outerShdw>
                </a:effectLst>
                <a:latin typeface="Arial" charset="0"/>
              </a:rPr>
            </a:br>
            <a:r>
              <a:rPr lang="en-US" sz="2800" dirty="0">
                <a:solidFill>
                  <a:srgbClr val="FFFFD5"/>
                </a:solidFill>
                <a:effectLst>
                  <a:outerShdw blurRad="38100" dist="38100" dir="2700000" algn="tl">
                    <a:srgbClr val="000000">
                      <a:alpha val="43137"/>
                    </a:srgbClr>
                  </a:outerShdw>
                </a:effectLst>
                <a:latin typeface="Arial" charset="0"/>
              </a:rPr>
              <a:t>hours to allocate all overhead costs to products.</a:t>
            </a:r>
          </a:p>
        </p:txBody>
      </p:sp>
      <p:sp>
        <p:nvSpPr>
          <p:cNvPr id="521225" name="Oval 9"/>
          <p:cNvSpPr>
            <a:spLocks noChangeArrowheads="1"/>
          </p:cNvSpPr>
          <p:nvPr/>
        </p:nvSpPr>
        <p:spPr bwMode="auto">
          <a:xfrm>
            <a:off x="4267200" y="1600200"/>
            <a:ext cx="4495800" cy="3124200"/>
          </a:xfrm>
          <a:prstGeom prst="ellipse">
            <a:avLst/>
          </a:prstGeom>
          <a:solidFill>
            <a:srgbClr val="006600"/>
          </a:solidFill>
          <a:ln w="28575">
            <a:solidFill>
              <a:schemeClr val="tx1"/>
            </a:solidFill>
            <a:round/>
            <a:headEnd/>
            <a:tailEnd/>
          </a:ln>
          <a:effectLst/>
        </p:spPr>
        <p:txBody>
          <a:bodyPr wrap="none" anchor="ctr"/>
          <a:lstStyle/>
          <a:p>
            <a:pPr algn="ctr">
              <a:defRPr/>
            </a:pPr>
            <a:r>
              <a:rPr lang="en-US" sz="2800" dirty="0">
                <a:solidFill>
                  <a:srgbClr val="FFFFD5"/>
                </a:solidFill>
                <a:effectLst>
                  <a:outerShdw blurRad="38100" dist="38100" dir="2700000" algn="tl">
                    <a:srgbClr val="000000"/>
                  </a:outerShdw>
                </a:effectLst>
                <a:latin typeface="Arial" charset="0"/>
              </a:rPr>
              <a:t>ABC defines</a:t>
            </a:r>
            <a:br>
              <a:rPr lang="en-US" sz="2800" dirty="0">
                <a:solidFill>
                  <a:srgbClr val="FFFFD5"/>
                </a:solidFill>
                <a:effectLst>
                  <a:outerShdw blurRad="38100" dist="38100" dir="2700000" algn="tl">
                    <a:srgbClr val="000000"/>
                  </a:outerShdw>
                </a:effectLst>
                <a:latin typeface="Arial" charset="0"/>
              </a:rPr>
            </a:br>
            <a:r>
              <a:rPr lang="en-US" sz="2800" dirty="0">
                <a:solidFill>
                  <a:srgbClr val="FFFFD5"/>
                </a:solidFill>
                <a:effectLst>
                  <a:outerShdw blurRad="38100" dist="38100" dir="2700000" algn="tl">
                    <a:srgbClr val="000000"/>
                  </a:outerShdw>
                </a:effectLst>
                <a:latin typeface="Arial" charset="0"/>
              </a:rPr>
              <a:t>five levels of activity</a:t>
            </a:r>
            <a:br>
              <a:rPr lang="en-US" sz="2800" dirty="0">
                <a:solidFill>
                  <a:srgbClr val="FFFFD5"/>
                </a:solidFill>
                <a:effectLst>
                  <a:outerShdw blurRad="38100" dist="38100" dir="2700000" algn="tl">
                    <a:srgbClr val="000000"/>
                  </a:outerShdw>
                </a:effectLst>
                <a:latin typeface="Arial" charset="0"/>
              </a:rPr>
            </a:br>
            <a:r>
              <a:rPr lang="en-US" sz="2800" dirty="0">
                <a:solidFill>
                  <a:srgbClr val="FFFFD5"/>
                </a:solidFill>
                <a:effectLst>
                  <a:outerShdw blurRad="38100" dist="38100" dir="2700000" algn="tl">
                    <a:srgbClr val="000000"/>
                  </a:outerShdw>
                </a:effectLst>
                <a:latin typeface="Arial" charset="0"/>
              </a:rPr>
              <a:t>that largely do not relate</a:t>
            </a:r>
            <a:br>
              <a:rPr lang="en-US" sz="2800" dirty="0">
                <a:solidFill>
                  <a:srgbClr val="FFFFD5"/>
                </a:solidFill>
                <a:effectLst>
                  <a:outerShdw blurRad="38100" dist="38100" dir="2700000" algn="tl">
                    <a:srgbClr val="000000"/>
                  </a:outerShdw>
                </a:effectLst>
                <a:latin typeface="Arial" charset="0"/>
              </a:rPr>
            </a:br>
            <a:r>
              <a:rPr lang="en-US" sz="2800" dirty="0">
                <a:solidFill>
                  <a:srgbClr val="FFFFD5"/>
                </a:solidFill>
                <a:effectLst>
                  <a:outerShdw blurRad="38100" dist="38100" dir="2700000" algn="tl">
                    <a:srgbClr val="000000"/>
                  </a:outerShdw>
                </a:effectLst>
                <a:latin typeface="Arial" charset="0"/>
              </a:rPr>
              <a:t>to the volume of units</a:t>
            </a:r>
            <a:br>
              <a:rPr lang="en-US" sz="2800" dirty="0">
                <a:solidFill>
                  <a:srgbClr val="FFFFD5"/>
                </a:solidFill>
                <a:effectLst>
                  <a:outerShdw blurRad="38100" dist="38100" dir="2700000" algn="tl">
                    <a:srgbClr val="000000"/>
                  </a:outerShdw>
                </a:effectLst>
                <a:latin typeface="Arial" charset="0"/>
              </a:rPr>
            </a:br>
            <a:r>
              <a:rPr lang="en-US" sz="2800" dirty="0">
                <a:solidFill>
                  <a:srgbClr val="FFFFD5"/>
                </a:solidFill>
                <a:effectLst>
                  <a:outerShdw blurRad="38100" dist="38100" dir="2700000" algn="tl">
                    <a:srgbClr val="000000"/>
                  </a:outerShdw>
                </a:effectLst>
                <a:latin typeface="Arial" charset="0"/>
              </a:rPr>
              <a:t>produced.</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1000"/>
                                  </p:stCondLst>
                                  <p:childTnLst>
                                    <p:set>
                                      <p:cBhvr>
                                        <p:cTn id="6" dur="1" fill="hold">
                                          <p:stCondLst>
                                            <p:cond delay="0"/>
                                          </p:stCondLst>
                                        </p:cTn>
                                        <p:tgtEl>
                                          <p:spTgt spid="521225"/>
                                        </p:tgtEl>
                                        <p:attrNameLst>
                                          <p:attrName>style.visibility</p:attrName>
                                        </p:attrNameLst>
                                      </p:cBhvr>
                                      <p:to>
                                        <p:strVal val="visible"/>
                                      </p:to>
                                    </p:set>
                                    <p:animEffect transition="in" filter="dissolve">
                                      <p:cBhvr>
                                        <p:cTn id="7" dur="500"/>
                                        <p:tgtEl>
                                          <p:spTgt spid="521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25"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661988" y="1535113"/>
            <a:ext cx="7812087" cy="5170487"/>
            <a:chOff x="468" y="927"/>
            <a:chExt cx="4921" cy="3257"/>
          </a:xfrm>
        </p:grpSpPr>
        <p:sp>
          <p:nvSpPr>
            <p:cNvPr id="535556" name="Oval 4"/>
            <p:cNvSpPr>
              <a:spLocks noChangeArrowheads="1"/>
            </p:cNvSpPr>
            <p:nvPr/>
          </p:nvSpPr>
          <p:spPr bwMode="auto">
            <a:xfrm>
              <a:off x="806" y="1609"/>
              <a:ext cx="4048" cy="1456"/>
            </a:xfrm>
            <a:prstGeom prst="ellipse">
              <a:avLst/>
            </a:prstGeom>
            <a:solidFill>
              <a:srgbClr val="CCFFCC"/>
            </a:solidFill>
            <a:ln w="12700">
              <a:solidFill>
                <a:srgbClr val="006600"/>
              </a:solidFill>
              <a:round/>
              <a:headEnd/>
              <a:tailEnd/>
            </a:ln>
            <a:effectLst>
              <a:outerShdw dist="35921" dir="2700000" algn="ctr" rotWithShape="0">
                <a:srgbClr val="000000"/>
              </a:outerShdw>
            </a:effectLst>
          </p:spPr>
          <p:txBody>
            <a:bodyPr wrap="none" anchor="ctr"/>
            <a:lstStyle/>
            <a:p>
              <a:pPr>
                <a:defRPr/>
              </a:pPr>
              <a:endParaRPr lang="en-US" dirty="0">
                <a:latin typeface="Arial" charset="0"/>
              </a:endParaRPr>
            </a:p>
          </p:txBody>
        </p:sp>
        <p:sp>
          <p:nvSpPr>
            <p:cNvPr id="50181" name="Rectangle 5"/>
            <p:cNvSpPr>
              <a:spLocks noChangeArrowheads="1"/>
            </p:cNvSpPr>
            <p:nvPr/>
          </p:nvSpPr>
          <p:spPr bwMode="auto">
            <a:xfrm>
              <a:off x="1238" y="1786"/>
              <a:ext cx="3262" cy="1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b="1"/>
                <a:t>Manufacturing</a:t>
              </a:r>
              <a:br>
                <a:rPr lang="en-US" altLang="en-US" sz="2800" b="1"/>
              </a:br>
              <a:r>
                <a:rPr lang="en-US" altLang="en-US" sz="2800" b="1"/>
                <a:t>companies typically combine</a:t>
              </a:r>
              <a:br>
                <a:rPr lang="en-US" altLang="en-US" sz="2800" b="1"/>
              </a:br>
              <a:r>
                <a:rPr lang="en-US" altLang="en-US" sz="2800" b="1"/>
                <a:t>their activities into five</a:t>
              </a:r>
              <a:br>
                <a:rPr lang="en-US" altLang="en-US" sz="2800" b="1"/>
              </a:br>
              <a:r>
                <a:rPr lang="en-US" altLang="en-US" sz="2800" b="1"/>
                <a:t>classifications.</a:t>
              </a:r>
            </a:p>
          </p:txBody>
        </p:sp>
        <p:sp>
          <p:nvSpPr>
            <p:cNvPr id="50182" name="Rectangle 6"/>
            <p:cNvSpPr>
              <a:spLocks noChangeArrowheads="1"/>
            </p:cNvSpPr>
            <p:nvPr/>
          </p:nvSpPr>
          <p:spPr bwMode="auto">
            <a:xfrm>
              <a:off x="628" y="927"/>
              <a:ext cx="1052"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b="1">
                  <a:solidFill>
                    <a:schemeClr val="tx2"/>
                  </a:solidFill>
                </a:rPr>
                <a:t>Unit-Level</a:t>
              </a:r>
            </a:p>
            <a:p>
              <a:pPr algn="ctr" eaLnBrk="1" hangingPunct="1"/>
              <a:r>
                <a:rPr lang="en-US" altLang="en-US" sz="2400" b="1">
                  <a:solidFill>
                    <a:schemeClr val="tx2"/>
                  </a:solidFill>
                </a:rPr>
                <a:t>Activity</a:t>
              </a:r>
            </a:p>
          </p:txBody>
        </p:sp>
        <p:sp>
          <p:nvSpPr>
            <p:cNvPr id="50183" name="Rectangle 7"/>
            <p:cNvSpPr>
              <a:spLocks noChangeArrowheads="1"/>
            </p:cNvSpPr>
            <p:nvPr/>
          </p:nvSpPr>
          <p:spPr bwMode="auto">
            <a:xfrm>
              <a:off x="3950" y="927"/>
              <a:ext cx="1268"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b="1">
                  <a:solidFill>
                    <a:schemeClr val="tx2"/>
                  </a:solidFill>
                </a:rPr>
                <a:t>Batch-Level </a:t>
              </a:r>
            </a:p>
            <a:p>
              <a:pPr algn="ctr" eaLnBrk="1" hangingPunct="1"/>
              <a:r>
                <a:rPr lang="en-US" altLang="en-US" sz="2400" b="1">
                  <a:solidFill>
                    <a:schemeClr val="tx2"/>
                  </a:solidFill>
                </a:rPr>
                <a:t>Activity</a:t>
              </a:r>
            </a:p>
          </p:txBody>
        </p:sp>
        <p:sp>
          <p:nvSpPr>
            <p:cNvPr id="50184" name="Rectangle 8"/>
            <p:cNvSpPr>
              <a:spLocks noChangeArrowheads="1"/>
            </p:cNvSpPr>
            <p:nvPr/>
          </p:nvSpPr>
          <p:spPr bwMode="auto">
            <a:xfrm>
              <a:off x="468" y="3255"/>
              <a:ext cx="1408"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b="1">
                  <a:solidFill>
                    <a:schemeClr val="tx2"/>
                  </a:solidFill>
                </a:rPr>
                <a:t>Product-Level</a:t>
              </a:r>
            </a:p>
            <a:p>
              <a:pPr algn="ctr" eaLnBrk="1" hangingPunct="1"/>
              <a:r>
                <a:rPr lang="en-US" altLang="en-US" sz="2400" b="1">
                  <a:solidFill>
                    <a:schemeClr val="tx2"/>
                  </a:solidFill>
                </a:rPr>
                <a:t>Activity</a:t>
              </a:r>
            </a:p>
          </p:txBody>
        </p:sp>
        <p:sp>
          <p:nvSpPr>
            <p:cNvPr id="50185" name="Rectangle 9"/>
            <p:cNvSpPr>
              <a:spLocks noChangeArrowheads="1"/>
            </p:cNvSpPr>
            <p:nvPr/>
          </p:nvSpPr>
          <p:spPr bwMode="auto">
            <a:xfrm>
              <a:off x="3808" y="3255"/>
              <a:ext cx="1581"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b="1">
                  <a:solidFill>
                    <a:schemeClr val="tx2"/>
                  </a:solidFill>
                </a:rPr>
                <a:t>Customer-Level</a:t>
              </a:r>
            </a:p>
            <a:p>
              <a:pPr algn="ctr" eaLnBrk="1" hangingPunct="1"/>
              <a:r>
                <a:rPr lang="en-US" altLang="en-US" sz="2400" b="1">
                  <a:solidFill>
                    <a:schemeClr val="tx2"/>
                  </a:solidFill>
                </a:rPr>
                <a:t>Activity</a:t>
              </a:r>
            </a:p>
          </p:txBody>
        </p:sp>
        <p:sp>
          <p:nvSpPr>
            <p:cNvPr id="50186" name="Line 10"/>
            <p:cNvSpPr>
              <a:spLocks noChangeShapeType="1"/>
            </p:cNvSpPr>
            <p:nvPr/>
          </p:nvSpPr>
          <p:spPr bwMode="auto">
            <a:xfrm flipV="1">
              <a:off x="4132" y="1480"/>
              <a:ext cx="232" cy="296"/>
            </a:xfrm>
            <a:prstGeom prst="line">
              <a:avLst/>
            </a:prstGeom>
            <a:noFill/>
            <a:ln w="38100">
              <a:solidFill>
                <a:srgbClr val="FC0128"/>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0187" name="Line 11"/>
            <p:cNvSpPr>
              <a:spLocks noChangeShapeType="1"/>
            </p:cNvSpPr>
            <p:nvPr/>
          </p:nvSpPr>
          <p:spPr bwMode="auto">
            <a:xfrm flipH="1">
              <a:off x="1244" y="2928"/>
              <a:ext cx="296" cy="280"/>
            </a:xfrm>
            <a:prstGeom prst="line">
              <a:avLst/>
            </a:prstGeom>
            <a:noFill/>
            <a:ln w="38100">
              <a:solidFill>
                <a:srgbClr val="FC0128"/>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0188" name="Line 12"/>
            <p:cNvSpPr>
              <a:spLocks noChangeShapeType="1"/>
            </p:cNvSpPr>
            <p:nvPr/>
          </p:nvSpPr>
          <p:spPr bwMode="auto">
            <a:xfrm flipH="1" flipV="1">
              <a:off x="1196" y="1436"/>
              <a:ext cx="296" cy="344"/>
            </a:xfrm>
            <a:prstGeom prst="line">
              <a:avLst/>
            </a:prstGeom>
            <a:noFill/>
            <a:ln w="38100">
              <a:solidFill>
                <a:srgbClr val="FC0128"/>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0189" name="Line 13"/>
            <p:cNvSpPr>
              <a:spLocks noChangeShapeType="1"/>
            </p:cNvSpPr>
            <p:nvPr/>
          </p:nvSpPr>
          <p:spPr bwMode="auto">
            <a:xfrm>
              <a:off x="4180" y="2880"/>
              <a:ext cx="380" cy="336"/>
            </a:xfrm>
            <a:prstGeom prst="line">
              <a:avLst/>
            </a:prstGeom>
            <a:noFill/>
            <a:ln w="38100">
              <a:solidFill>
                <a:srgbClr val="FC0128"/>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0190" name="Rectangle 14"/>
            <p:cNvSpPr>
              <a:spLocks noChangeArrowheads="1"/>
            </p:cNvSpPr>
            <p:nvPr/>
          </p:nvSpPr>
          <p:spPr bwMode="auto">
            <a:xfrm>
              <a:off x="2201" y="3430"/>
              <a:ext cx="1363" cy="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b="1">
                  <a:solidFill>
                    <a:schemeClr val="tx2"/>
                  </a:solidFill>
                </a:rPr>
                <a:t>Organization-</a:t>
              </a:r>
              <a:br>
                <a:rPr lang="en-US" altLang="en-US" sz="2400" b="1">
                  <a:solidFill>
                    <a:schemeClr val="tx2"/>
                  </a:solidFill>
                </a:rPr>
              </a:br>
              <a:r>
                <a:rPr lang="en-US" altLang="en-US" sz="2400" b="1">
                  <a:solidFill>
                    <a:schemeClr val="tx2"/>
                  </a:solidFill>
                </a:rPr>
                <a:t>sustaining</a:t>
              </a:r>
            </a:p>
            <a:p>
              <a:pPr algn="ctr" eaLnBrk="1" hangingPunct="1"/>
              <a:r>
                <a:rPr lang="en-US" altLang="en-US" sz="2400" b="1">
                  <a:solidFill>
                    <a:schemeClr val="tx2"/>
                  </a:solidFill>
                </a:rPr>
                <a:t>Activity</a:t>
              </a:r>
            </a:p>
          </p:txBody>
        </p:sp>
        <p:sp>
          <p:nvSpPr>
            <p:cNvPr id="50191" name="Line 15"/>
            <p:cNvSpPr>
              <a:spLocks noChangeShapeType="1"/>
            </p:cNvSpPr>
            <p:nvPr/>
          </p:nvSpPr>
          <p:spPr bwMode="auto">
            <a:xfrm>
              <a:off x="2832" y="3072"/>
              <a:ext cx="0" cy="336"/>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50179" name="Rectangle 17"/>
          <p:cNvSpPr>
            <a:spLocks noGrp="1" noChangeArrowheads="1"/>
          </p:cNvSpPr>
          <p:nvPr>
            <p:ph type="title"/>
          </p:nvPr>
        </p:nvSpPr>
        <p:spPr>
          <a:noFill/>
        </p:spPr>
        <p:txBody>
          <a:bodyPr/>
          <a:lstStyle/>
          <a:p>
            <a:pPr>
              <a:lnSpc>
                <a:spcPct val="80000"/>
              </a:lnSpc>
            </a:pPr>
            <a:r>
              <a:rPr lang="en-US" altLang="en-US" smtClean="0"/>
              <a:t>How Costs are Treated Under</a:t>
            </a:r>
            <a:br>
              <a:rPr lang="en-US" altLang="en-US" smtClean="0"/>
            </a:br>
            <a:r>
              <a:rPr lang="en-US" altLang="en-US" smtClean="0"/>
              <a:t>Activity–Based Costing</a:t>
            </a:r>
          </a:p>
        </p:txBody>
      </p:sp>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a:lnSpc>
                <a:spcPct val="80000"/>
              </a:lnSpc>
            </a:pPr>
            <a:r>
              <a:rPr lang="en-US" altLang="en-US" smtClean="0">
                <a:sym typeface="Wingdings" panose="05000000000000000000" pitchFamily="2" charset="2"/>
              </a:rPr>
              <a:t> Define Activities, Activity Cost</a:t>
            </a:r>
            <a:br>
              <a:rPr lang="en-US" altLang="en-US" smtClean="0">
                <a:sym typeface="Wingdings" panose="05000000000000000000" pitchFamily="2" charset="2"/>
              </a:rPr>
            </a:br>
            <a:r>
              <a:rPr lang="en-US" altLang="en-US" smtClean="0">
                <a:sym typeface="Wingdings" panose="05000000000000000000" pitchFamily="2" charset="2"/>
              </a:rPr>
              <a:t>    Pools, and Activity Measures</a:t>
            </a:r>
            <a:endParaRPr lang="en-US" altLang="en-US" smtClean="0"/>
          </a:p>
        </p:txBody>
      </p:sp>
      <p:sp>
        <p:nvSpPr>
          <p:cNvPr id="543747" name="Rectangle 3"/>
          <p:cNvSpPr>
            <a:spLocks noGrp="1" noChangeArrowheads="1"/>
          </p:cNvSpPr>
          <p:nvPr>
            <p:ph type="body" idx="1"/>
          </p:nvPr>
        </p:nvSpPr>
        <p:spPr>
          <a:xfrm>
            <a:off x="266700" y="1600200"/>
            <a:ext cx="8610600" cy="4800600"/>
          </a:xfrm>
          <a:solidFill>
            <a:srgbClr val="FFFFCC"/>
          </a:solidFill>
          <a:ln>
            <a:solidFill>
              <a:srgbClr val="000000"/>
            </a:solidFill>
          </a:ln>
          <a:effectLst>
            <a:outerShdw dist="35921" dir="2700000" algn="ctr" rotWithShape="0">
              <a:srgbClr val="000000"/>
            </a:outerShdw>
          </a:effectLst>
        </p:spPr>
        <p:txBody>
          <a:bodyPr/>
          <a:lstStyle/>
          <a:p>
            <a:pPr algn="ctr">
              <a:buFont typeface="Times" pitchFamily="34" charset="0"/>
              <a:buNone/>
              <a:defRPr/>
            </a:pPr>
            <a:r>
              <a:rPr lang="en-US" sz="2200" b="1" dirty="0">
                <a:latin typeface="Arial" pitchFamily="34" charset="0"/>
                <a:cs typeface="Arial" pitchFamily="34" charset="0"/>
              </a:rPr>
              <a:t>At </a:t>
            </a:r>
            <a:r>
              <a:rPr lang="en-US" sz="2200" b="1" dirty="0" smtClean="0">
                <a:latin typeface="Arial" pitchFamily="34" charset="0"/>
                <a:cs typeface="Arial" pitchFamily="34" charset="0"/>
              </a:rPr>
              <a:t>Baxter Battery, </a:t>
            </a:r>
            <a:r>
              <a:rPr lang="en-US" sz="2200" b="1" dirty="0">
                <a:latin typeface="Arial" pitchFamily="34" charset="0"/>
                <a:cs typeface="Arial" pitchFamily="34" charset="0"/>
              </a:rPr>
              <a:t>the ABC </a:t>
            </a:r>
            <a:r>
              <a:rPr lang="en-US" sz="2200" b="1" dirty="0" smtClean="0">
                <a:latin typeface="Arial" pitchFamily="34" charset="0"/>
                <a:cs typeface="Arial" pitchFamily="34" charset="0"/>
              </a:rPr>
              <a:t>team </a:t>
            </a:r>
            <a:r>
              <a:rPr lang="en-US" sz="2200" b="1" dirty="0">
                <a:latin typeface="Arial" pitchFamily="34" charset="0"/>
                <a:cs typeface="Arial" pitchFamily="34" charset="0"/>
              </a:rPr>
              <a:t>selected the following</a:t>
            </a:r>
            <a:br>
              <a:rPr lang="en-US" sz="2200" b="1" dirty="0">
                <a:latin typeface="Arial" pitchFamily="34" charset="0"/>
                <a:cs typeface="Arial" pitchFamily="34" charset="0"/>
              </a:rPr>
            </a:br>
            <a:r>
              <a:rPr lang="en-US" sz="2200" b="1" dirty="0">
                <a:latin typeface="Arial" pitchFamily="34" charset="0"/>
                <a:cs typeface="Arial" pitchFamily="34" charset="0"/>
              </a:rPr>
              <a:t>activity cost pools and activity measures:</a:t>
            </a:r>
            <a:endParaRPr lang="en-US" sz="2200" dirty="0">
              <a:latin typeface="Arial" pitchFamily="34" charset="0"/>
              <a:cs typeface="Arial" pitchFamily="34" charset="0"/>
            </a:endParaRPr>
          </a:p>
        </p:txBody>
      </p:sp>
      <p:graphicFrame>
        <p:nvGraphicFramePr>
          <p:cNvPr id="3074" name="Object 2"/>
          <p:cNvGraphicFramePr>
            <a:graphicFrameLocks noChangeAspect="1"/>
          </p:cNvGraphicFramePr>
          <p:nvPr/>
        </p:nvGraphicFramePr>
        <p:xfrm>
          <a:off x="1219200" y="2514600"/>
          <a:ext cx="6705600" cy="2339975"/>
        </p:xfrm>
        <a:graphic>
          <a:graphicData uri="http://schemas.openxmlformats.org/presentationml/2006/ole">
            <mc:AlternateContent xmlns:mc="http://schemas.openxmlformats.org/markup-compatibility/2006">
              <mc:Choice xmlns:v="urn:schemas-microsoft-com:vml" Requires="v">
                <p:oleObj spid="_x0000_s3090" name="Worksheet" r:id="rId4" imgW="3628949" imgH="1266749" progId="Excel.Sheet.8">
                  <p:embed/>
                </p:oleObj>
              </mc:Choice>
              <mc:Fallback>
                <p:oleObj name="Worksheet" r:id="rId4" imgW="3628949" imgH="1266749" progId="Excel.Sheet.8">
                  <p:embed/>
                  <p:pic>
                    <p:nvPicPr>
                      <p:cNvPr id="0" name="Object 2"/>
                      <p:cNvPicPr>
                        <a:picLocks noChangeAspect="1" noChangeArrowheads="1"/>
                      </p:cNvPicPr>
                      <p:nvPr/>
                    </p:nvPicPr>
                    <p:blipFill>
                      <a:blip r:embed="rId5">
                        <a:lum bright="12000" contrast="-12000"/>
                        <a:extLst>
                          <a:ext uri="{28A0092B-C50C-407E-A947-70E740481C1C}">
                            <a14:useLocalDpi xmlns:a14="http://schemas.microsoft.com/office/drawing/2010/main" val="0"/>
                          </a:ext>
                        </a:extLst>
                      </a:blip>
                      <a:srcRect/>
                      <a:stretch>
                        <a:fillRect/>
                      </a:stretch>
                    </p:blipFill>
                    <p:spPr bwMode="auto">
                      <a:xfrm>
                        <a:off x="1219200" y="2514600"/>
                        <a:ext cx="6705600" cy="233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077" name="Picture 8" descr="C:\Documents and Settings\CWC\Favorites\My Documents\My Pictures\Microsoft Clip Organizer\in00476_.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86000" y="4876800"/>
            <a:ext cx="136842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9" descr="C:\Documents and Settings\CWC\Favorites\My Documents\My Pictures\Microsoft Clip Organizer\j0334698.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67400" y="4876800"/>
            <a:ext cx="1831975"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3"/>
          <p:cNvSpPr>
            <a:spLocks noGrp="1"/>
          </p:cNvSpPr>
          <p:nvPr>
            <p:ph type="title"/>
          </p:nvPr>
        </p:nvSpPr>
        <p:spPr/>
        <p:txBody>
          <a:bodyPr/>
          <a:lstStyle/>
          <a:p>
            <a:pPr eaLnBrk="1" hangingPunct="1"/>
            <a:r>
              <a:rPr lang="en-US" altLang="en-US" dirty="0" smtClean="0"/>
              <a:t>2</a:t>
            </a:r>
            <a:endParaRPr lang="en-US" altLang="en-US" dirty="0" smtClean="0"/>
          </a:p>
        </p:txBody>
      </p:sp>
      <p:sp>
        <p:nvSpPr>
          <p:cNvPr id="6" name="Text Box 13"/>
          <p:cNvSpPr txBox="1">
            <a:spLocks noChangeArrowheads="1"/>
          </p:cNvSpPr>
          <p:nvPr/>
        </p:nvSpPr>
        <p:spPr bwMode="auto">
          <a:xfrm>
            <a:off x="1905000" y="2462213"/>
            <a:ext cx="5334000" cy="1662112"/>
          </a:xfrm>
          <a:prstGeom prst="rect">
            <a:avLst/>
          </a:prstGeom>
          <a:solidFill>
            <a:schemeClr val="bg1"/>
          </a:solidFill>
          <a:ln w="76200">
            <a:solidFill>
              <a:schemeClr val="accent6">
                <a:lumMod val="50000"/>
              </a:schemeClr>
            </a:solidFill>
            <a:miter lim="800000"/>
            <a:headEnd/>
            <a:tailEnd/>
          </a:ln>
          <a:effectLst/>
        </p:spPr>
        <p:txBody>
          <a:bodyPr>
            <a:spAutoFit/>
          </a:bodyPr>
          <a:lstStyle/>
          <a:p>
            <a:pPr algn="ctr">
              <a:spcBef>
                <a:spcPct val="50000"/>
              </a:spcBef>
              <a:defRPr/>
            </a:pPr>
            <a:r>
              <a:rPr lang="en-US" sz="3400" b="1" dirty="0">
                <a:solidFill>
                  <a:schemeClr val="accent6">
                    <a:lumMod val="75000"/>
                  </a:schemeClr>
                </a:solidFill>
                <a:latin typeface="+mj-lt"/>
              </a:rPr>
              <a:t>Assign costs to cost pools using a first-stage allocation.</a:t>
            </a:r>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3"/>
          <p:cNvSpPr>
            <a:spLocks noGrp="1"/>
          </p:cNvSpPr>
          <p:nvPr>
            <p:ph type="title"/>
          </p:nvPr>
        </p:nvSpPr>
        <p:spPr/>
        <p:txBody>
          <a:bodyPr/>
          <a:lstStyle/>
          <a:p>
            <a:pPr eaLnBrk="1" hangingPunct="1"/>
            <a:r>
              <a:rPr lang="en-US" altLang="en-US" smtClean="0"/>
              <a:t>Learning Objective 3</a:t>
            </a:r>
          </a:p>
        </p:txBody>
      </p:sp>
      <p:sp>
        <p:nvSpPr>
          <p:cNvPr id="6" name="Text Box 13"/>
          <p:cNvSpPr txBox="1">
            <a:spLocks noChangeArrowheads="1"/>
          </p:cNvSpPr>
          <p:nvPr/>
        </p:nvSpPr>
        <p:spPr bwMode="auto">
          <a:xfrm>
            <a:off x="1905000" y="2462213"/>
            <a:ext cx="5334000" cy="1138237"/>
          </a:xfrm>
          <a:prstGeom prst="rect">
            <a:avLst/>
          </a:prstGeom>
          <a:solidFill>
            <a:schemeClr val="bg1"/>
          </a:solidFill>
          <a:ln w="76200">
            <a:solidFill>
              <a:schemeClr val="accent6">
                <a:lumMod val="50000"/>
              </a:schemeClr>
            </a:solidFill>
            <a:miter lim="800000"/>
            <a:headEnd/>
            <a:tailEnd/>
          </a:ln>
          <a:effectLst/>
        </p:spPr>
        <p:txBody>
          <a:bodyPr>
            <a:spAutoFit/>
          </a:bodyPr>
          <a:lstStyle/>
          <a:p>
            <a:pPr algn="ctr">
              <a:spcBef>
                <a:spcPct val="50000"/>
              </a:spcBef>
              <a:defRPr/>
            </a:pPr>
            <a:r>
              <a:rPr lang="en-US" sz="3400" b="1" dirty="0">
                <a:solidFill>
                  <a:schemeClr val="accent6">
                    <a:lumMod val="75000"/>
                  </a:schemeClr>
                </a:solidFill>
                <a:latin typeface="+mj-lt"/>
              </a:rPr>
              <a:t>Compute activity</a:t>
            </a:r>
            <a:br>
              <a:rPr lang="en-US" sz="3400" b="1" dirty="0">
                <a:solidFill>
                  <a:schemeClr val="accent6">
                    <a:lumMod val="75000"/>
                  </a:schemeClr>
                </a:solidFill>
                <a:latin typeface="+mj-lt"/>
              </a:rPr>
            </a:br>
            <a:r>
              <a:rPr lang="en-US" sz="3400" b="1" dirty="0">
                <a:solidFill>
                  <a:schemeClr val="accent6">
                    <a:lumMod val="75000"/>
                  </a:schemeClr>
                </a:solidFill>
                <a:latin typeface="+mj-lt"/>
              </a:rPr>
              <a:t>rates for cost pools.</a:t>
            </a:r>
          </a:p>
        </p:txBody>
      </p:sp>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2"/>
          <p:cNvGraphicFramePr>
            <a:graphicFrameLocks noChangeAspect="1"/>
          </p:cNvGraphicFramePr>
          <p:nvPr/>
        </p:nvGraphicFramePr>
        <p:xfrm>
          <a:off x="96838" y="1524000"/>
          <a:ext cx="8966200" cy="3016250"/>
        </p:xfrm>
        <a:graphic>
          <a:graphicData uri="http://schemas.openxmlformats.org/presentationml/2006/ole">
            <mc:AlternateContent xmlns:mc="http://schemas.openxmlformats.org/markup-compatibility/2006">
              <mc:Choice xmlns:v="urn:schemas-microsoft-com:vml" Requires="v">
                <p:oleObj spid="_x0000_s4099" name="Worksheet" r:id="rId4" imgW="4714951" imgH="1609649" progId="Excel.Sheet.8">
                  <p:embed/>
                </p:oleObj>
              </mc:Choice>
              <mc:Fallback>
                <p:oleObj name="Worksheet" r:id="rId4" imgW="4714951" imgH="1609649" progId="Excel.Sheet.8">
                  <p:embed/>
                  <p:pic>
                    <p:nvPicPr>
                      <p:cNvPr id="0" name=""/>
                      <p:cNvPicPr>
                        <a:picLocks noChangeAspect="1" noChangeArrowheads="1"/>
                      </p:cNvPicPr>
                      <p:nvPr/>
                    </p:nvPicPr>
                    <p:blipFill>
                      <a:blip r:embed="rId5">
                        <a:lum contrast="30000"/>
                        <a:extLst>
                          <a:ext uri="{28A0092B-C50C-407E-A947-70E740481C1C}">
                            <a14:useLocalDpi xmlns:a14="http://schemas.microsoft.com/office/drawing/2010/main" val="0"/>
                          </a:ext>
                        </a:extLst>
                      </a:blip>
                      <a:srcRect/>
                      <a:stretch>
                        <a:fillRect/>
                      </a:stretch>
                    </p:blipFill>
                    <p:spPr bwMode="auto">
                      <a:xfrm>
                        <a:off x="96838" y="1524000"/>
                        <a:ext cx="8966200" cy="30162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3" name="Rectangle 6"/>
          <p:cNvSpPr>
            <a:spLocks noGrp="1" noChangeArrowheads="1"/>
          </p:cNvSpPr>
          <p:nvPr>
            <p:ph type="title"/>
          </p:nvPr>
        </p:nvSpPr>
        <p:spPr>
          <a:noFill/>
        </p:spPr>
        <p:txBody>
          <a:bodyPr/>
          <a:lstStyle/>
          <a:p>
            <a:r>
              <a:rPr lang="en-US" altLang="en-US" smtClean="0">
                <a:sym typeface="Wingdings" panose="05000000000000000000" pitchFamily="2" charset="2"/>
              </a:rPr>
              <a:t> </a:t>
            </a:r>
            <a:r>
              <a:rPr lang="en-US" altLang="en-US" smtClean="0"/>
              <a:t>Calculate Activity Rates</a:t>
            </a:r>
          </a:p>
        </p:txBody>
      </p:sp>
      <p:pic>
        <p:nvPicPr>
          <p:cNvPr id="10244" name="Picture 9" descr="C:\Documents and Settings\CWC\Favorites\My Documents\My Pictures\Microsoft Clip Organizer\j0334698.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57600" y="4800600"/>
            <a:ext cx="1831975"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9253482"/>
      </p:ext>
    </p:extLst>
  </p:cSld>
  <p:clrMapOvr>
    <a:masterClrMapping/>
  </p:clrMapOvr>
  <p:transition spd="med">
    <p:strip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3"/>
          <p:cNvSpPr>
            <a:spLocks noGrp="1"/>
          </p:cNvSpPr>
          <p:nvPr>
            <p:ph type="title"/>
          </p:nvPr>
        </p:nvSpPr>
        <p:spPr/>
        <p:txBody>
          <a:bodyPr/>
          <a:lstStyle/>
          <a:p>
            <a:pPr eaLnBrk="1" hangingPunct="1"/>
            <a:r>
              <a:rPr lang="en-US" altLang="en-US" smtClean="0"/>
              <a:t>Learning Objective 4</a:t>
            </a:r>
          </a:p>
        </p:txBody>
      </p:sp>
      <p:sp>
        <p:nvSpPr>
          <p:cNvPr id="6" name="Text Box 13"/>
          <p:cNvSpPr txBox="1">
            <a:spLocks noChangeArrowheads="1"/>
          </p:cNvSpPr>
          <p:nvPr/>
        </p:nvSpPr>
        <p:spPr bwMode="auto">
          <a:xfrm>
            <a:off x="1905000" y="2462213"/>
            <a:ext cx="5334000" cy="1662112"/>
          </a:xfrm>
          <a:prstGeom prst="rect">
            <a:avLst/>
          </a:prstGeom>
          <a:solidFill>
            <a:schemeClr val="bg1"/>
          </a:solidFill>
          <a:ln w="76200">
            <a:solidFill>
              <a:schemeClr val="accent6">
                <a:lumMod val="50000"/>
              </a:schemeClr>
            </a:solidFill>
            <a:miter lim="800000"/>
            <a:headEnd/>
            <a:tailEnd/>
          </a:ln>
          <a:effectLst/>
        </p:spPr>
        <p:txBody>
          <a:bodyPr>
            <a:spAutoFit/>
          </a:bodyPr>
          <a:lstStyle/>
          <a:p>
            <a:pPr algn="ctr">
              <a:spcBef>
                <a:spcPct val="50000"/>
              </a:spcBef>
              <a:defRPr/>
            </a:pPr>
            <a:r>
              <a:rPr lang="en-US" sz="3400" b="1" dirty="0">
                <a:solidFill>
                  <a:schemeClr val="accent6">
                    <a:lumMod val="75000"/>
                  </a:schemeClr>
                </a:solidFill>
                <a:latin typeface="+mj-lt"/>
              </a:rPr>
              <a:t>Assign costs to a cost object using a second-stage allocation.</a:t>
            </a:r>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2"/>
          <p:cNvGraphicFramePr>
            <a:graphicFrameLocks noChangeAspect="1"/>
          </p:cNvGraphicFramePr>
          <p:nvPr/>
        </p:nvGraphicFramePr>
        <p:xfrm>
          <a:off x="223838" y="1524000"/>
          <a:ext cx="5438775" cy="1587500"/>
        </p:xfrm>
        <a:graphic>
          <a:graphicData uri="http://schemas.openxmlformats.org/presentationml/2006/ole">
            <mc:AlternateContent xmlns:mc="http://schemas.openxmlformats.org/markup-compatibility/2006">
              <mc:Choice xmlns:v="urn:schemas-microsoft-com:vml" Requires="v">
                <p:oleObj spid="_x0000_s5124" name="Worksheet" r:id="rId4" imgW="4276773" imgH="1238179" progId="Excel.Sheet.8">
                  <p:embed/>
                </p:oleObj>
              </mc:Choice>
              <mc:Fallback>
                <p:oleObj name="Worksheet" r:id="rId4" imgW="4276773" imgH="1238179" progId="Excel.Sheet.8">
                  <p:embed/>
                  <p:pic>
                    <p:nvPicPr>
                      <p:cNvPr id="0" name=""/>
                      <p:cNvPicPr>
                        <a:picLocks noChangeAspect="1" noChangeArrowheads="1"/>
                      </p:cNvPicPr>
                      <p:nvPr/>
                    </p:nvPicPr>
                    <p:blipFill>
                      <a:blip r:embed="rId5">
                        <a:lum contrast="12000"/>
                        <a:extLst>
                          <a:ext uri="{28A0092B-C50C-407E-A947-70E740481C1C}">
                            <a14:useLocalDpi xmlns:a14="http://schemas.microsoft.com/office/drawing/2010/main" val="0"/>
                          </a:ext>
                        </a:extLst>
                      </a:blip>
                      <a:srcRect/>
                      <a:stretch>
                        <a:fillRect/>
                      </a:stretch>
                    </p:blipFill>
                    <p:spPr bwMode="auto">
                      <a:xfrm>
                        <a:off x="223838" y="1524000"/>
                        <a:ext cx="5438775" cy="158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7" name="Object 3"/>
          <p:cNvGraphicFramePr>
            <a:graphicFrameLocks noChangeAspect="1"/>
          </p:cNvGraphicFramePr>
          <p:nvPr/>
        </p:nvGraphicFramePr>
        <p:xfrm>
          <a:off x="3352800" y="3770313"/>
          <a:ext cx="5534025" cy="1587500"/>
        </p:xfrm>
        <a:graphic>
          <a:graphicData uri="http://schemas.openxmlformats.org/presentationml/2006/ole">
            <mc:AlternateContent xmlns:mc="http://schemas.openxmlformats.org/markup-compatibility/2006">
              <mc:Choice xmlns:v="urn:schemas-microsoft-com:vml" Requires="v">
                <p:oleObj spid="_x0000_s5125" name="Worksheet" r:id="rId6" imgW="4467149" imgH="1238179" progId="Excel.Sheet.8">
                  <p:embed/>
                </p:oleObj>
              </mc:Choice>
              <mc:Fallback>
                <p:oleObj name="Worksheet" r:id="rId6" imgW="4467149" imgH="1238179" progId="Excel.Sheet.8">
                  <p:embed/>
                  <p:pic>
                    <p:nvPicPr>
                      <p:cNvPr id="0" name=""/>
                      <p:cNvPicPr>
                        <a:picLocks noChangeAspect="1" noChangeArrowheads="1"/>
                      </p:cNvPicPr>
                      <p:nvPr/>
                    </p:nvPicPr>
                    <p:blipFill>
                      <a:blip r:embed="rId7">
                        <a:lum contrast="12000"/>
                        <a:extLst>
                          <a:ext uri="{28A0092B-C50C-407E-A947-70E740481C1C}">
                            <a14:useLocalDpi xmlns:a14="http://schemas.microsoft.com/office/drawing/2010/main" val="0"/>
                          </a:ext>
                        </a:extLst>
                      </a:blip>
                      <a:srcRect/>
                      <a:stretch>
                        <a:fillRect/>
                      </a:stretch>
                    </p:blipFill>
                    <p:spPr bwMode="auto">
                      <a:xfrm>
                        <a:off x="3352800" y="3770313"/>
                        <a:ext cx="5534025" cy="158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8" name="Rectangle 7"/>
          <p:cNvSpPr>
            <a:spLocks noGrp="1" noChangeArrowheads="1"/>
          </p:cNvSpPr>
          <p:nvPr>
            <p:ph type="title"/>
          </p:nvPr>
        </p:nvSpPr>
        <p:spPr>
          <a:noFill/>
        </p:spPr>
        <p:txBody>
          <a:bodyPr/>
          <a:lstStyle/>
          <a:p>
            <a:r>
              <a:rPr lang="en-US" altLang="en-US" smtClean="0">
                <a:sym typeface="Wingdings" panose="05000000000000000000" pitchFamily="2" charset="2"/>
              </a:rPr>
              <a:t> </a:t>
            </a:r>
            <a:r>
              <a:rPr lang="en-US" altLang="en-US" smtClean="0"/>
              <a:t>Assigning Overhead to Products</a:t>
            </a:r>
          </a:p>
        </p:txBody>
      </p:sp>
      <p:pic>
        <p:nvPicPr>
          <p:cNvPr id="11269" name="Picture 9" descr="C:\Documents and Settings\CWC\Favorites\My Documents\My Pictures\Microsoft Clip Organizer\j0334698.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8600" y="4724400"/>
            <a:ext cx="1831975"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728495"/>
      </p:ext>
    </p:extLst>
  </p:cSld>
  <p:clrMapOvr>
    <a:masterClrMapping/>
  </p:clrMapOvr>
  <p:transition spd="med">
    <p:strip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3"/>
          <p:cNvSpPr>
            <a:spLocks noGrp="1"/>
          </p:cNvSpPr>
          <p:nvPr>
            <p:ph type="title"/>
          </p:nvPr>
        </p:nvSpPr>
        <p:spPr/>
        <p:txBody>
          <a:bodyPr/>
          <a:lstStyle/>
          <a:p>
            <a:pPr eaLnBrk="1" hangingPunct="1"/>
            <a:r>
              <a:rPr lang="en-US" altLang="en-US" smtClean="0"/>
              <a:t>Learning Objective 5</a:t>
            </a:r>
          </a:p>
        </p:txBody>
      </p:sp>
      <p:sp>
        <p:nvSpPr>
          <p:cNvPr id="6" name="Text Box 13"/>
          <p:cNvSpPr txBox="1">
            <a:spLocks noChangeArrowheads="1"/>
          </p:cNvSpPr>
          <p:nvPr/>
        </p:nvSpPr>
        <p:spPr bwMode="auto">
          <a:xfrm>
            <a:off x="1905000" y="2462213"/>
            <a:ext cx="5334000" cy="2185987"/>
          </a:xfrm>
          <a:prstGeom prst="rect">
            <a:avLst/>
          </a:prstGeom>
          <a:solidFill>
            <a:schemeClr val="bg1"/>
          </a:solidFill>
          <a:ln w="76200">
            <a:solidFill>
              <a:schemeClr val="accent6">
                <a:lumMod val="50000"/>
              </a:schemeClr>
            </a:solidFill>
            <a:miter lim="800000"/>
            <a:headEnd/>
            <a:tailEnd/>
          </a:ln>
          <a:effectLst/>
        </p:spPr>
        <p:txBody>
          <a:bodyPr>
            <a:spAutoFit/>
          </a:bodyPr>
          <a:lstStyle/>
          <a:p>
            <a:pPr algn="ctr">
              <a:spcBef>
                <a:spcPct val="50000"/>
              </a:spcBef>
              <a:defRPr/>
            </a:pPr>
            <a:r>
              <a:rPr lang="en-US" sz="3400" b="1" dirty="0">
                <a:solidFill>
                  <a:schemeClr val="accent6">
                    <a:lumMod val="75000"/>
                  </a:schemeClr>
                </a:solidFill>
              </a:rPr>
              <a:t>Use activity-based costing to compute product and customer margins.</a:t>
            </a:r>
            <a:endParaRPr lang="en-US" sz="3400" b="1" dirty="0">
              <a:solidFill>
                <a:schemeClr val="accent6">
                  <a:lumMod val="75000"/>
                </a:schemeClr>
              </a:solidFill>
              <a:latin typeface="+mj-lt"/>
            </a:endParaRPr>
          </a:p>
        </p:txBody>
      </p:sp>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normAutofit fontScale="90000"/>
          </a:bodyPr>
          <a:lstStyle/>
          <a:p>
            <a:pPr>
              <a:defRPr/>
            </a:pPr>
            <a:r>
              <a:rPr lang="en-US" dirty="0" smtClean="0"/>
              <a:t>Activity-Based Costing and External Reporting</a:t>
            </a:r>
          </a:p>
        </p:txBody>
      </p:sp>
      <p:sp>
        <p:nvSpPr>
          <p:cNvPr id="67587" name="Text Box 3"/>
          <p:cNvSpPr txBox="1">
            <a:spLocks noChangeArrowheads="1"/>
          </p:cNvSpPr>
          <p:nvPr/>
        </p:nvSpPr>
        <p:spPr bwMode="auto">
          <a:xfrm>
            <a:off x="2133600" y="2190750"/>
            <a:ext cx="4876800" cy="850900"/>
          </a:xfrm>
          <a:prstGeom prst="rect">
            <a:avLst/>
          </a:prstGeom>
          <a:solidFill>
            <a:schemeClr val="accent3">
              <a:lumMod val="60000"/>
              <a:lumOff val="40000"/>
            </a:schemeClr>
          </a:solidFill>
          <a:ln w="28575">
            <a:solidFill>
              <a:schemeClr val="tx1"/>
            </a:solidFill>
            <a:miter lim="800000"/>
            <a:headEnd/>
            <a:tailEnd/>
          </a:ln>
        </p:spPr>
        <p:txBody>
          <a:bodyPr>
            <a:spAutoFit/>
          </a:bodyPr>
          <a:lstStyle/>
          <a:p>
            <a:pPr>
              <a:spcBef>
                <a:spcPct val="50000"/>
              </a:spcBef>
              <a:defRPr/>
            </a:pPr>
            <a:r>
              <a:rPr lang="en-US" sz="2400" dirty="0"/>
              <a:t>Most companies do not use ABC</a:t>
            </a:r>
            <a:br>
              <a:rPr lang="en-US" sz="2400" dirty="0"/>
            </a:br>
            <a:r>
              <a:rPr lang="en-US" sz="2400" dirty="0"/>
              <a:t>for external reporting because . . .</a:t>
            </a:r>
          </a:p>
        </p:txBody>
      </p:sp>
      <p:sp>
        <p:nvSpPr>
          <p:cNvPr id="584708" name="Text Box 4"/>
          <p:cNvSpPr txBox="1">
            <a:spLocks noChangeArrowheads="1"/>
          </p:cNvSpPr>
          <p:nvPr/>
        </p:nvSpPr>
        <p:spPr bwMode="auto">
          <a:xfrm>
            <a:off x="914400" y="3049588"/>
            <a:ext cx="7315200" cy="2970212"/>
          </a:xfrm>
          <a:prstGeom prst="rect">
            <a:avLst/>
          </a:prstGeom>
          <a:solidFill>
            <a:srgbClr val="FFFFCC"/>
          </a:solidFill>
          <a:ln w="28575">
            <a:solidFill>
              <a:schemeClr val="tx1"/>
            </a:solidFill>
            <a:miter lim="800000"/>
            <a:headEnd/>
            <a:tailEnd/>
          </a:ln>
          <a:effectLst>
            <a:outerShdw dist="89803" dir="2700000" algn="ctr" rotWithShape="0">
              <a:srgbClr val="000000"/>
            </a:outerShdw>
          </a:effectLst>
        </p:spPr>
        <p:txBody>
          <a:bodyPr>
            <a:spAutoFit/>
          </a:bodyPr>
          <a:lstStyle/>
          <a:p>
            <a:pPr marL="457200" indent="-457200">
              <a:spcBef>
                <a:spcPct val="50000"/>
              </a:spcBef>
              <a:buFontTx/>
              <a:buAutoNum type="arabicPeriod"/>
              <a:defRPr/>
            </a:pPr>
            <a:r>
              <a:rPr lang="en-US" sz="2200" dirty="0">
                <a:latin typeface="Arial" charset="0"/>
              </a:rPr>
              <a:t>External reports are less detailed than internal reports.</a:t>
            </a:r>
          </a:p>
          <a:p>
            <a:pPr marL="457200" indent="-457200">
              <a:spcBef>
                <a:spcPct val="50000"/>
              </a:spcBef>
              <a:buFontTx/>
              <a:buAutoNum type="arabicPeriod"/>
              <a:defRPr/>
            </a:pPr>
            <a:r>
              <a:rPr lang="en-US" sz="2200" dirty="0">
                <a:latin typeface="Arial" charset="0"/>
              </a:rPr>
              <a:t>It may be difficult to make changes to the company’s accounting system.</a:t>
            </a:r>
          </a:p>
          <a:p>
            <a:pPr marL="457200" indent="-457200">
              <a:spcBef>
                <a:spcPct val="50000"/>
              </a:spcBef>
              <a:buFontTx/>
              <a:buAutoNum type="arabicPeriod"/>
              <a:defRPr/>
            </a:pPr>
            <a:r>
              <a:rPr lang="en-US" sz="2200" dirty="0">
                <a:latin typeface="Arial" charset="0"/>
              </a:rPr>
              <a:t>ABC does not conform to GAAP.</a:t>
            </a:r>
          </a:p>
          <a:p>
            <a:pPr marL="457200" indent="-457200">
              <a:spcBef>
                <a:spcPct val="50000"/>
              </a:spcBef>
              <a:buFontTx/>
              <a:buAutoNum type="arabicPeriod"/>
              <a:defRPr/>
            </a:pPr>
            <a:r>
              <a:rPr lang="en-US" sz="2200" dirty="0">
                <a:latin typeface="Arial" charset="0"/>
              </a:rPr>
              <a:t>Auditors may be suspect of the subjective allocation process based on interviews with employees.</a:t>
            </a:r>
          </a:p>
        </p:txBody>
      </p:sp>
    </p:spTree>
  </p:cSld>
  <p:clrMapOvr>
    <a:masterClrMapping/>
  </p:clrMapOvr>
  <p:transition spd="med">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smtClean="0"/>
              <a:t>ABC Limitations</a:t>
            </a:r>
          </a:p>
        </p:txBody>
      </p:sp>
      <p:sp>
        <p:nvSpPr>
          <p:cNvPr id="586755" name="AutoShape 3"/>
          <p:cNvSpPr>
            <a:spLocks noChangeArrowheads="1"/>
          </p:cNvSpPr>
          <p:nvPr/>
        </p:nvSpPr>
        <p:spPr bwMode="auto">
          <a:xfrm>
            <a:off x="533400" y="1828800"/>
            <a:ext cx="3276600" cy="1143000"/>
          </a:xfrm>
          <a:prstGeom prst="roundRect">
            <a:avLst>
              <a:gd name="adj" fmla="val 16667"/>
            </a:avLst>
          </a:prstGeom>
          <a:solidFill>
            <a:schemeClr val="tx2"/>
          </a:solidFill>
          <a:ln w="28575">
            <a:solidFill>
              <a:schemeClr val="tx1"/>
            </a:solidFill>
            <a:round/>
            <a:headEnd/>
            <a:tailEnd/>
          </a:ln>
        </p:spPr>
        <p:txBody>
          <a:bodyPr wrap="none" anchor="ctr"/>
          <a:lstStyle/>
          <a:p>
            <a:pPr algn="ctr">
              <a:defRPr/>
            </a:pPr>
            <a:r>
              <a:rPr lang="en-US" sz="2400" dirty="0">
                <a:solidFill>
                  <a:srgbClr val="FFFFFF"/>
                </a:solidFill>
                <a:effectLst>
                  <a:outerShdw blurRad="38100" dist="38100" dir="2700000" algn="tl">
                    <a:srgbClr val="000000">
                      <a:alpha val="43137"/>
                    </a:srgbClr>
                  </a:outerShdw>
                </a:effectLst>
                <a:latin typeface="Arial" charset="0"/>
              </a:rPr>
              <a:t>Substantial resources</a:t>
            </a:r>
            <a:br>
              <a:rPr lang="en-US" sz="2400" dirty="0">
                <a:solidFill>
                  <a:srgbClr val="FFFFFF"/>
                </a:solidFill>
                <a:effectLst>
                  <a:outerShdw blurRad="38100" dist="38100" dir="2700000" algn="tl">
                    <a:srgbClr val="000000">
                      <a:alpha val="43137"/>
                    </a:srgbClr>
                  </a:outerShdw>
                </a:effectLst>
                <a:latin typeface="Arial" charset="0"/>
              </a:rPr>
            </a:br>
            <a:r>
              <a:rPr lang="en-US" sz="2400" dirty="0">
                <a:solidFill>
                  <a:srgbClr val="FFFFFF"/>
                </a:solidFill>
                <a:effectLst>
                  <a:outerShdw blurRad="38100" dist="38100" dir="2700000" algn="tl">
                    <a:srgbClr val="000000">
                      <a:alpha val="43137"/>
                    </a:srgbClr>
                  </a:outerShdw>
                </a:effectLst>
                <a:latin typeface="Arial" charset="0"/>
              </a:rPr>
              <a:t>required to implement</a:t>
            </a:r>
            <a:br>
              <a:rPr lang="en-US" sz="2400" dirty="0">
                <a:solidFill>
                  <a:srgbClr val="FFFFFF"/>
                </a:solidFill>
                <a:effectLst>
                  <a:outerShdw blurRad="38100" dist="38100" dir="2700000" algn="tl">
                    <a:srgbClr val="000000">
                      <a:alpha val="43137"/>
                    </a:srgbClr>
                  </a:outerShdw>
                </a:effectLst>
                <a:latin typeface="Arial" charset="0"/>
              </a:rPr>
            </a:br>
            <a:r>
              <a:rPr lang="en-US" sz="2400" dirty="0">
                <a:solidFill>
                  <a:srgbClr val="FFFFFF"/>
                </a:solidFill>
                <a:effectLst>
                  <a:outerShdw blurRad="38100" dist="38100" dir="2700000" algn="tl">
                    <a:srgbClr val="000000">
                      <a:alpha val="43137"/>
                    </a:srgbClr>
                  </a:outerShdw>
                </a:effectLst>
                <a:latin typeface="Arial" charset="0"/>
              </a:rPr>
              <a:t>and maintain.</a:t>
            </a:r>
          </a:p>
        </p:txBody>
      </p:sp>
      <p:sp>
        <p:nvSpPr>
          <p:cNvPr id="586756" name="AutoShape 4"/>
          <p:cNvSpPr>
            <a:spLocks noChangeArrowheads="1"/>
          </p:cNvSpPr>
          <p:nvPr/>
        </p:nvSpPr>
        <p:spPr bwMode="auto">
          <a:xfrm>
            <a:off x="5257800" y="1828800"/>
            <a:ext cx="3276600" cy="1143000"/>
          </a:xfrm>
          <a:prstGeom prst="roundRect">
            <a:avLst>
              <a:gd name="adj" fmla="val 16667"/>
            </a:avLst>
          </a:prstGeom>
          <a:solidFill>
            <a:srgbClr val="008000"/>
          </a:solidFill>
          <a:ln w="28575">
            <a:solidFill>
              <a:schemeClr val="tx1"/>
            </a:solidFill>
            <a:round/>
            <a:headEnd/>
            <a:tailEnd/>
          </a:ln>
        </p:spPr>
        <p:txBody>
          <a:bodyPr wrap="none" anchor="ctr"/>
          <a:lstStyle/>
          <a:p>
            <a:pPr algn="ctr">
              <a:defRPr/>
            </a:pPr>
            <a:r>
              <a:rPr lang="en-US" sz="2400" dirty="0">
                <a:solidFill>
                  <a:srgbClr val="FFFFFF"/>
                </a:solidFill>
                <a:effectLst>
                  <a:outerShdw blurRad="38100" dist="38100" dir="2700000" algn="tl">
                    <a:srgbClr val="000000">
                      <a:alpha val="43137"/>
                    </a:srgbClr>
                  </a:outerShdw>
                </a:effectLst>
                <a:latin typeface="Arial" charset="0"/>
              </a:rPr>
              <a:t>Resistance to</a:t>
            </a:r>
            <a:br>
              <a:rPr lang="en-US" sz="2400" dirty="0">
                <a:solidFill>
                  <a:srgbClr val="FFFFFF"/>
                </a:solidFill>
                <a:effectLst>
                  <a:outerShdw blurRad="38100" dist="38100" dir="2700000" algn="tl">
                    <a:srgbClr val="000000">
                      <a:alpha val="43137"/>
                    </a:srgbClr>
                  </a:outerShdw>
                </a:effectLst>
                <a:latin typeface="Arial" charset="0"/>
              </a:rPr>
            </a:br>
            <a:r>
              <a:rPr lang="en-US" sz="2400" dirty="0">
                <a:solidFill>
                  <a:srgbClr val="FFFFFF"/>
                </a:solidFill>
                <a:effectLst>
                  <a:outerShdw blurRad="38100" dist="38100" dir="2700000" algn="tl">
                    <a:srgbClr val="000000">
                      <a:alpha val="43137"/>
                    </a:srgbClr>
                  </a:outerShdw>
                </a:effectLst>
                <a:latin typeface="Arial" charset="0"/>
              </a:rPr>
              <a:t>unfamiliar numbers</a:t>
            </a:r>
            <a:br>
              <a:rPr lang="en-US" sz="2400" dirty="0">
                <a:solidFill>
                  <a:srgbClr val="FFFFFF"/>
                </a:solidFill>
                <a:effectLst>
                  <a:outerShdw blurRad="38100" dist="38100" dir="2700000" algn="tl">
                    <a:srgbClr val="000000">
                      <a:alpha val="43137"/>
                    </a:srgbClr>
                  </a:outerShdw>
                </a:effectLst>
                <a:latin typeface="Arial" charset="0"/>
              </a:rPr>
            </a:br>
            <a:r>
              <a:rPr lang="en-US" sz="2400" dirty="0">
                <a:solidFill>
                  <a:srgbClr val="FFFFFF"/>
                </a:solidFill>
                <a:effectLst>
                  <a:outerShdw blurRad="38100" dist="38100" dir="2700000" algn="tl">
                    <a:srgbClr val="000000">
                      <a:alpha val="43137"/>
                    </a:srgbClr>
                  </a:outerShdw>
                </a:effectLst>
                <a:latin typeface="Arial" charset="0"/>
              </a:rPr>
              <a:t>and reports.</a:t>
            </a:r>
          </a:p>
        </p:txBody>
      </p:sp>
      <p:sp>
        <p:nvSpPr>
          <p:cNvPr id="586757" name="AutoShape 5"/>
          <p:cNvSpPr>
            <a:spLocks noChangeArrowheads="1"/>
          </p:cNvSpPr>
          <p:nvPr/>
        </p:nvSpPr>
        <p:spPr bwMode="auto">
          <a:xfrm>
            <a:off x="533400" y="3657600"/>
            <a:ext cx="3276600" cy="1143000"/>
          </a:xfrm>
          <a:prstGeom prst="roundRect">
            <a:avLst>
              <a:gd name="adj" fmla="val 16667"/>
            </a:avLst>
          </a:prstGeom>
          <a:solidFill>
            <a:srgbClr val="996633"/>
          </a:solidFill>
          <a:ln w="28575">
            <a:solidFill>
              <a:schemeClr val="tx1"/>
            </a:solidFill>
            <a:round/>
            <a:headEnd/>
            <a:tailEnd/>
          </a:ln>
        </p:spPr>
        <p:txBody>
          <a:bodyPr wrap="none" anchor="ctr"/>
          <a:lstStyle/>
          <a:p>
            <a:pPr algn="ctr">
              <a:defRPr/>
            </a:pPr>
            <a:r>
              <a:rPr lang="en-US" sz="2400" dirty="0">
                <a:solidFill>
                  <a:srgbClr val="FFFFFF"/>
                </a:solidFill>
                <a:effectLst>
                  <a:outerShdw blurRad="38100" dist="38100" dir="2700000" algn="tl">
                    <a:srgbClr val="000000">
                      <a:alpha val="43137"/>
                    </a:srgbClr>
                  </a:outerShdw>
                </a:effectLst>
                <a:latin typeface="Arial" charset="0"/>
              </a:rPr>
              <a:t>Desire to fully</a:t>
            </a:r>
            <a:br>
              <a:rPr lang="en-US" sz="2400" dirty="0">
                <a:solidFill>
                  <a:srgbClr val="FFFFFF"/>
                </a:solidFill>
                <a:effectLst>
                  <a:outerShdw blurRad="38100" dist="38100" dir="2700000" algn="tl">
                    <a:srgbClr val="000000">
                      <a:alpha val="43137"/>
                    </a:srgbClr>
                  </a:outerShdw>
                </a:effectLst>
                <a:latin typeface="Arial" charset="0"/>
              </a:rPr>
            </a:br>
            <a:r>
              <a:rPr lang="en-US" sz="2400" dirty="0">
                <a:solidFill>
                  <a:srgbClr val="FFFFFF"/>
                </a:solidFill>
                <a:effectLst>
                  <a:outerShdw blurRad="38100" dist="38100" dir="2700000" algn="tl">
                    <a:srgbClr val="000000">
                      <a:alpha val="43137"/>
                    </a:srgbClr>
                  </a:outerShdw>
                </a:effectLst>
                <a:latin typeface="Arial" charset="0"/>
              </a:rPr>
              <a:t>allocate all costs</a:t>
            </a:r>
            <a:br>
              <a:rPr lang="en-US" sz="2400" dirty="0">
                <a:solidFill>
                  <a:srgbClr val="FFFFFF"/>
                </a:solidFill>
                <a:effectLst>
                  <a:outerShdw blurRad="38100" dist="38100" dir="2700000" algn="tl">
                    <a:srgbClr val="000000">
                      <a:alpha val="43137"/>
                    </a:srgbClr>
                  </a:outerShdw>
                </a:effectLst>
                <a:latin typeface="Arial" charset="0"/>
              </a:rPr>
            </a:br>
            <a:r>
              <a:rPr lang="en-US" sz="2400" dirty="0">
                <a:solidFill>
                  <a:srgbClr val="FFFFFF"/>
                </a:solidFill>
                <a:effectLst>
                  <a:outerShdw blurRad="38100" dist="38100" dir="2700000" algn="tl">
                    <a:srgbClr val="000000">
                      <a:alpha val="43137"/>
                    </a:srgbClr>
                  </a:outerShdw>
                </a:effectLst>
                <a:latin typeface="Arial" charset="0"/>
              </a:rPr>
              <a:t>to products.</a:t>
            </a:r>
          </a:p>
        </p:txBody>
      </p:sp>
      <p:sp>
        <p:nvSpPr>
          <p:cNvPr id="586758" name="AutoShape 6"/>
          <p:cNvSpPr>
            <a:spLocks noChangeArrowheads="1"/>
          </p:cNvSpPr>
          <p:nvPr/>
        </p:nvSpPr>
        <p:spPr bwMode="auto">
          <a:xfrm>
            <a:off x="5257800" y="3657600"/>
            <a:ext cx="3276600" cy="1143000"/>
          </a:xfrm>
          <a:prstGeom prst="roundRect">
            <a:avLst>
              <a:gd name="adj" fmla="val 16667"/>
            </a:avLst>
          </a:prstGeom>
          <a:solidFill>
            <a:srgbClr val="FF0000"/>
          </a:solidFill>
          <a:ln w="28575">
            <a:solidFill>
              <a:schemeClr val="tx1"/>
            </a:solidFill>
            <a:round/>
            <a:headEnd/>
            <a:tailEnd/>
          </a:ln>
        </p:spPr>
        <p:txBody>
          <a:bodyPr wrap="none" anchor="ctr"/>
          <a:lstStyle/>
          <a:p>
            <a:pPr algn="ctr">
              <a:defRPr/>
            </a:pPr>
            <a:r>
              <a:rPr lang="en-US" sz="2400" dirty="0">
                <a:solidFill>
                  <a:srgbClr val="FFFFFF"/>
                </a:solidFill>
                <a:effectLst>
                  <a:outerShdw blurRad="38100" dist="38100" dir="2700000" algn="tl">
                    <a:srgbClr val="000000">
                      <a:alpha val="43137"/>
                    </a:srgbClr>
                  </a:outerShdw>
                </a:effectLst>
                <a:latin typeface="Arial" charset="0"/>
              </a:rPr>
              <a:t>Potential</a:t>
            </a:r>
            <a:br>
              <a:rPr lang="en-US" sz="2400" dirty="0">
                <a:solidFill>
                  <a:srgbClr val="FFFFFF"/>
                </a:solidFill>
                <a:effectLst>
                  <a:outerShdw blurRad="38100" dist="38100" dir="2700000" algn="tl">
                    <a:srgbClr val="000000">
                      <a:alpha val="43137"/>
                    </a:srgbClr>
                  </a:outerShdw>
                </a:effectLst>
                <a:latin typeface="Arial" charset="0"/>
              </a:rPr>
            </a:br>
            <a:r>
              <a:rPr lang="en-US" sz="2400" dirty="0">
                <a:solidFill>
                  <a:srgbClr val="FFFFFF"/>
                </a:solidFill>
                <a:effectLst>
                  <a:outerShdw blurRad="38100" dist="38100" dir="2700000" algn="tl">
                    <a:srgbClr val="000000">
                      <a:alpha val="43137"/>
                    </a:srgbClr>
                  </a:outerShdw>
                </a:effectLst>
                <a:latin typeface="Arial" charset="0"/>
              </a:rPr>
              <a:t>misinterpretation of</a:t>
            </a:r>
            <a:br>
              <a:rPr lang="en-US" sz="2400" dirty="0">
                <a:solidFill>
                  <a:srgbClr val="FFFFFF"/>
                </a:solidFill>
                <a:effectLst>
                  <a:outerShdw blurRad="38100" dist="38100" dir="2700000" algn="tl">
                    <a:srgbClr val="000000">
                      <a:alpha val="43137"/>
                    </a:srgbClr>
                  </a:outerShdw>
                </a:effectLst>
                <a:latin typeface="Arial" charset="0"/>
              </a:rPr>
            </a:br>
            <a:r>
              <a:rPr lang="en-US" sz="2400" dirty="0">
                <a:solidFill>
                  <a:srgbClr val="FFFFFF"/>
                </a:solidFill>
                <a:effectLst>
                  <a:outerShdw blurRad="38100" dist="38100" dir="2700000" algn="tl">
                    <a:srgbClr val="000000">
                      <a:alpha val="43137"/>
                    </a:srgbClr>
                  </a:outerShdw>
                </a:effectLst>
                <a:latin typeface="Arial" charset="0"/>
              </a:rPr>
              <a:t>unfamiliar numbers.</a:t>
            </a:r>
          </a:p>
        </p:txBody>
      </p:sp>
      <p:sp>
        <p:nvSpPr>
          <p:cNvPr id="586759" name="AutoShape 7"/>
          <p:cNvSpPr>
            <a:spLocks noChangeArrowheads="1"/>
          </p:cNvSpPr>
          <p:nvPr/>
        </p:nvSpPr>
        <p:spPr bwMode="auto">
          <a:xfrm>
            <a:off x="2743200" y="5257800"/>
            <a:ext cx="3657600" cy="1143000"/>
          </a:xfrm>
          <a:prstGeom prst="roundRect">
            <a:avLst>
              <a:gd name="adj" fmla="val 16667"/>
            </a:avLst>
          </a:prstGeom>
          <a:solidFill>
            <a:srgbClr val="CC0099"/>
          </a:solidFill>
          <a:ln w="28575">
            <a:solidFill>
              <a:schemeClr val="tx1"/>
            </a:solidFill>
            <a:round/>
            <a:headEnd/>
            <a:tailEnd/>
          </a:ln>
        </p:spPr>
        <p:txBody>
          <a:bodyPr wrap="none" anchor="ctr"/>
          <a:lstStyle/>
          <a:p>
            <a:pPr algn="ctr">
              <a:defRPr/>
            </a:pPr>
            <a:r>
              <a:rPr lang="en-US" sz="2400" dirty="0">
                <a:solidFill>
                  <a:srgbClr val="FFFFFF"/>
                </a:solidFill>
                <a:effectLst>
                  <a:outerShdw blurRad="38100" dist="38100" dir="2700000" algn="tl">
                    <a:srgbClr val="000000">
                      <a:alpha val="43137"/>
                    </a:srgbClr>
                  </a:outerShdw>
                </a:effectLst>
                <a:latin typeface="Arial" charset="0"/>
              </a:rPr>
              <a:t>Does not conform to</a:t>
            </a:r>
            <a:br>
              <a:rPr lang="en-US" sz="2400" dirty="0">
                <a:solidFill>
                  <a:srgbClr val="FFFFFF"/>
                </a:solidFill>
                <a:effectLst>
                  <a:outerShdw blurRad="38100" dist="38100" dir="2700000" algn="tl">
                    <a:srgbClr val="000000">
                      <a:alpha val="43137"/>
                    </a:srgbClr>
                  </a:outerShdw>
                </a:effectLst>
                <a:latin typeface="Arial" charset="0"/>
              </a:rPr>
            </a:br>
            <a:r>
              <a:rPr lang="en-US" sz="2400" dirty="0">
                <a:solidFill>
                  <a:srgbClr val="FFFFFF"/>
                </a:solidFill>
                <a:effectLst>
                  <a:outerShdw blurRad="38100" dist="38100" dir="2700000" algn="tl">
                    <a:srgbClr val="000000">
                      <a:alpha val="43137"/>
                    </a:srgbClr>
                  </a:outerShdw>
                </a:effectLst>
                <a:latin typeface="Arial" charset="0"/>
              </a:rPr>
              <a:t>GAAP.  Two costing</a:t>
            </a:r>
            <a:br>
              <a:rPr lang="en-US" sz="2400" dirty="0">
                <a:solidFill>
                  <a:srgbClr val="FFFFFF"/>
                </a:solidFill>
                <a:effectLst>
                  <a:outerShdw blurRad="38100" dist="38100" dir="2700000" algn="tl">
                    <a:srgbClr val="000000">
                      <a:alpha val="43137"/>
                    </a:srgbClr>
                  </a:outerShdw>
                </a:effectLst>
                <a:latin typeface="Arial" charset="0"/>
              </a:rPr>
            </a:br>
            <a:r>
              <a:rPr lang="en-US" sz="2400" dirty="0">
                <a:solidFill>
                  <a:srgbClr val="FFFFFF"/>
                </a:solidFill>
                <a:effectLst>
                  <a:outerShdw blurRad="38100" dist="38100" dir="2700000" algn="tl">
                    <a:srgbClr val="000000">
                      <a:alpha val="43137"/>
                    </a:srgbClr>
                  </a:outerShdw>
                </a:effectLst>
                <a:latin typeface="Arial" charset="0"/>
              </a:rPr>
              <a:t>systems may be needed.</a:t>
            </a:r>
          </a:p>
        </p:txBody>
      </p:sp>
      <p:pic>
        <p:nvPicPr>
          <p:cNvPr id="76810" name="Picture 10" descr="C:\Users\jonbooker\AppData\Local\Microsoft\Windows\Temporary Internet Files\Content.IE5\ICNRLO95\MCj03842820000[1].wmf"/>
          <p:cNvPicPr>
            <a:picLocks noChangeAspect="1" noChangeArrowheads="1"/>
          </p:cNvPicPr>
          <p:nvPr/>
        </p:nvPicPr>
        <p:blipFill>
          <a:blip r:embed="rId3"/>
          <a:srcRect/>
          <a:stretch>
            <a:fillRect/>
          </a:stretch>
        </p:blipFill>
        <p:spPr bwMode="auto">
          <a:xfrm>
            <a:off x="7391400" y="5105400"/>
            <a:ext cx="1123950" cy="119697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586755"/>
                                        </p:tgtEl>
                                        <p:attrNameLst>
                                          <p:attrName>style.visibility</p:attrName>
                                        </p:attrNameLst>
                                      </p:cBhvr>
                                      <p:to>
                                        <p:strVal val="visible"/>
                                      </p:to>
                                    </p:set>
                                    <p:anim calcmode="lin" valueType="num">
                                      <p:cBhvr>
                                        <p:cTn id="7" dur="500" fill="hold"/>
                                        <p:tgtEl>
                                          <p:spTgt spid="586755"/>
                                        </p:tgtEl>
                                        <p:attrNameLst>
                                          <p:attrName>ppt_w</p:attrName>
                                        </p:attrNameLst>
                                      </p:cBhvr>
                                      <p:tavLst>
                                        <p:tav tm="0">
                                          <p:val>
                                            <p:fltVal val="0"/>
                                          </p:val>
                                        </p:tav>
                                        <p:tav tm="100000">
                                          <p:val>
                                            <p:strVal val="#ppt_w"/>
                                          </p:val>
                                        </p:tav>
                                      </p:tavLst>
                                    </p:anim>
                                    <p:anim calcmode="lin" valueType="num">
                                      <p:cBhvr>
                                        <p:cTn id="8" dur="500" fill="hold"/>
                                        <p:tgtEl>
                                          <p:spTgt spid="586755"/>
                                        </p:tgtEl>
                                        <p:attrNameLst>
                                          <p:attrName>ppt_h</p:attrName>
                                        </p:attrNameLst>
                                      </p:cBhvr>
                                      <p:tavLst>
                                        <p:tav tm="0">
                                          <p:val>
                                            <p:fltVal val="0"/>
                                          </p:val>
                                        </p:tav>
                                        <p:tav tm="100000">
                                          <p:val>
                                            <p:strVal val="#ppt_h"/>
                                          </p:val>
                                        </p:tav>
                                      </p:tavLst>
                                    </p:anim>
                                    <p:anim calcmode="lin" valueType="num">
                                      <p:cBhvr>
                                        <p:cTn id="9" dur="500" fill="hold"/>
                                        <p:tgtEl>
                                          <p:spTgt spid="586755"/>
                                        </p:tgtEl>
                                        <p:attrNameLst>
                                          <p:attrName>ppt_x</p:attrName>
                                        </p:attrNameLst>
                                      </p:cBhvr>
                                      <p:tavLst>
                                        <p:tav tm="0">
                                          <p:val>
                                            <p:fltVal val="0.5"/>
                                          </p:val>
                                        </p:tav>
                                        <p:tav tm="100000">
                                          <p:val>
                                            <p:strVal val="#ppt_x"/>
                                          </p:val>
                                        </p:tav>
                                      </p:tavLst>
                                    </p:anim>
                                    <p:anim calcmode="lin" valueType="num">
                                      <p:cBhvr>
                                        <p:cTn id="10" dur="500" fill="hold"/>
                                        <p:tgtEl>
                                          <p:spTgt spid="586755"/>
                                        </p:tgtEl>
                                        <p:attrNameLst>
                                          <p:attrName>ppt_y</p:attrName>
                                        </p:attrNameLst>
                                      </p:cBhvr>
                                      <p:tavLst>
                                        <p:tav tm="0">
                                          <p:val>
                                            <p:fltVal val="0.5"/>
                                          </p:val>
                                        </p:tav>
                                        <p:tav tm="100000">
                                          <p:val>
                                            <p:strVal val="#ppt_y"/>
                                          </p:val>
                                        </p:tav>
                                      </p:tavLst>
                                    </p:anim>
                                  </p:childTnLst>
                                </p:cTn>
                              </p:par>
                            </p:childTnLst>
                          </p:cTn>
                        </p:par>
                        <p:par>
                          <p:cTn id="11" fill="hold" nodeType="afterGroup">
                            <p:stCondLst>
                              <p:cond delay="500"/>
                            </p:stCondLst>
                            <p:childTnLst>
                              <p:par>
                                <p:cTn id="12" presetID="23" presetClass="entr" presetSubtype="528" fill="hold" grpId="0" nodeType="afterEffect">
                                  <p:stCondLst>
                                    <p:cond delay="1000"/>
                                  </p:stCondLst>
                                  <p:childTnLst>
                                    <p:set>
                                      <p:cBhvr>
                                        <p:cTn id="13" dur="1" fill="hold">
                                          <p:stCondLst>
                                            <p:cond delay="0"/>
                                          </p:stCondLst>
                                        </p:cTn>
                                        <p:tgtEl>
                                          <p:spTgt spid="586757"/>
                                        </p:tgtEl>
                                        <p:attrNameLst>
                                          <p:attrName>style.visibility</p:attrName>
                                        </p:attrNameLst>
                                      </p:cBhvr>
                                      <p:to>
                                        <p:strVal val="visible"/>
                                      </p:to>
                                    </p:set>
                                    <p:anim calcmode="lin" valueType="num">
                                      <p:cBhvr>
                                        <p:cTn id="14" dur="500" fill="hold"/>
                                        <p:tgtEl>
                                          <p:spTgt spid="586757"/>
                                        </p:tgtEl>
                                        <p:attrNameLst>
                                          <p:attrName>ppt_w</p:attrName>
                                        </p:attrNameLst>
                                      </p:cBhvr>
                                      <p:tavLst>
                                        <p:tav tm="0">
                                          <p:val>
                                            <p:fltVal val="0"/>
                                          </p:val>
                                        </p:tav>
                                        <p:tav tm="100000">
                                          <p:val>
                                            <p:strVal val="#ppt_w"/>
                                          </p:val>
                                        </p:tav>
                                      </p:tavLst>
                                    </p:anim>
                                    <p:anim calcmode="lin" valueType="num">
                                      <p:cBhvr>
                                        <p:cTn id="15" dur="500" fill="hold"/>
                                        <p:tgtEl>
                                          <p:spTgt spid="586757"/>
                                        </p:tgtEl>
                                        <p:attrNameLst>
                                          <p:attrName>ppt_h</p:attrName>
                                        </p:attrNameLst>
                                      </p:cBhvr>
                                      <p:tavLst>
                                        <p:tav tm="0">
                                          <p:val>
                                            <p:fltVal val="0"/>
                                          </p:val>
                                        </p:tav>
                                        <p:tav tm="100000">
                                          <p:val>
                                            <p:strVal val="#ppt_h"/>
                                          </p:val>
                                        </p:tav>
                                      </p:tavLst>
                                    </p:anim>
                                    <p:anim calcmode="lin" valueType="num">
                                      <p:cBhvr>
                                        <p:cTn id="16" dur="500" fill="hold"/>
                                        <p:tgtEl>
                                          <p:spTgt spid="586757"/>
                                        </p:tgtEl>
                                        <p:attrNameLst>
                                          <p:attrName>ppt_x</p:attrName>
                                        </p:attrNameLst>
                                      </p:cBhvr>
                                      <p:tavLst>
                                        <p:tav tm="0">
                                          <p:val>
                                            <p:fltVal val="0.5"/>
                                          </p:val>
                                        </p:tav>
                                        <p:tav tm="100000">
                                          <p:val>
                                            <p:strVal val="#ppt_x"/>
                                          </p:val>
                                        </p:tav>
                                      </p:tavLst>
                                    </p:anim>
                                    <p:anim calcmode="lin" valueType="num">
                                      <p:cBhvr>
                                        <p:cTn id="17" dur="500" fill="hold"/>
                                        <p:tgtEl>
                                          <p:spTgt spid="586757"/>
                                        </p:tgtEl>
                                        <p:attrNameLst>
                                          <p:attrName>ppt_y</p:attrName>
                                        </p:attrNameLst>
                                      </p:cBhvr>
                                      <p:tavLst>
                                        <p:tav tm="0">
                                          <p:val>
                                            <p:fltVal val="0.5"/>
                                          </p:val>
                                        </p:tav>
                                        <p:tav tm="100000">
                                          <p:val>
                                            <p:strVal val="#ppt_y"/>
                                          </p:val>
                                        </p:tav>
                                      </p:tavLst>
                                    </p:anim>
                                  </p:childTnLst>
                                </p:cTn>
                              </p:par>
                            </p:childTnLst>
                          </p:cTn>
                        </p:par>
                        <p:par>
                          <p:cTn id="18" fill="hold" nodeType="afterGroup">
                            <p:stCondLst>
                              <p:cond delay="2000"/>
                            </p:stCondLst>
                            <p:childTnLst>
                              <p:par>
                                <p:cTn id="19" presetID="23" presetClass="entr" presetSubtype="528" fill="hold" grpId="0" nodeType="afterEffect">
                                  <p:stCondLst>
                                    <p:cond delay="1000"/>
                                  </p:stCondLst>
                                  <p:childTnLst>
                                    <p:set>
                                      <p:cBhvr>
                                        <p:cTn id="20" dur="1" fill="hold">
                                          <p:stCondLst>
                                            <p:cond delay="0"/>
                                          </p:stCondLst>
                                        </p:cTn>
                                        <p:tgtEl>
                                          <p:spTgt spid="586759"/>
                                        </p:tgtEl>
                                        <p:attrNameLst>
                                          <p:attrName>style.visibility</p:attrName>
                                        </p:attrNameLst>
                                      </p:cBhvr>
                                      <p:to>
                                        <p:strVal val="visible"/>
                                      </p:to>
                                    </p:set>
                                    <p:anim calcmode="lin" valueType="num">
                                      <p:cBhvr>
                                        <p:cTn id="21" dur="500" fill="hold"/>
                                        <p:tgtEl>
                                          <p:spTgt spid="586759"/>
                                        </p:tgtEl>
                                        <p:attrNameLst>
                                          <p:attrName>ppt_w</p:attrName>
                                        </p:attrNameLst>
                                      </p:cBhvr>
                                      <p:tavLst>
                                        <p:tav tm="0">
                                          <p:val>
                                            <p:fltVal val="0"/>
                                          </p:val>
                                        </p:tav>
                                        <p:tav tm="100000">
                                          <p:val>
                                            <p:strVal val="#ppt_w"/>
                                          </p:val>
                                        </p:tav>
                                      </p:tavLst>
                                    </p:anim>
                                    <p:anim calcmode="lin" valueType="num">
                                      <p:cBhvr>
                                        <p:cTn id="22" dur="500" fill="hold"/>
                                        <p:tgtEl>
                                          <p:spTgt spid="586759"/>
                                        </p:tgtEl>
                                        <p:attrNameLst>
                                          <p:attrName>ppt_h</p:attrName>
                                        </p:attrNameLst>
                                      </p:cBhvr>
                                      <p:tavLst>
                                        <p:tav tm="0">
                                          <p:val>
                                            <p:fltVal val="0"/>
                                          </p:val>
                                        </p:tav>
                                        <p:tav tm="100000">
                                          <p:val>
                                            <p:strVal val="#ppt_h"/>
                                          </p:val>
                                        </p:tav>
                                      </p:tavLst>
                                    </p:anim>
                                    <p:anim calcmode="lin" valueType="num">
                                      <p:cBhvr>
                                        <p:cTn id="23" dur="500" fill="hold"/>
                                        <p:tgtEl>
                                          <p:spTgt spid="586759"/>
                                        </p:tgtEl>
                                        <p:attrNameLst>
                                          <p:attrName>ppt_x</p:attrName>
                                        </p:attrNameLst>
                                      </p:cBhvr>
                                      <p:tavLst>
                                        <p:tav tm="0">
                                          <p:val>
                                            <p:fltVal val="0.5"/>
                                          </p:val>
                                        </p:tav>
                                        <p:tav tm="100000">
                                          <p:val>
                                            <p:strVal val="#ppt_x"/>
                                          </p:val>
                                        </p:tav>
                                      </p:tavLst>
                                    </p:anim>
                                    <p:anim calcmode="lin" valueType="num">
                                      <p:cBhvr>
                                        <p:cTn id="24" dur="500" fill="hold"/>
                                        <p:tgtEl>
                                          <p:spTgt spid="586759"/>
                                        </p:tgtEl>
                                        <p:attrNameLst>
                                          <p:attrName>ppt_y</p:attrName>
                                        </p:attrNameLst>
                                      </p:cBhvr>
                                      <p:tavLst>
                                        <p:tav tm="0">
                                          <p:val>
                                            <p:fltVal val="0.5"/>
                                          </p:val>
                                        </p:tav>
                                        <p:tav tm="100000">
                                          <p:val>
                                            <p:strVal val="#ppt_y"/>
                                          </p:val>
                                        </p:tav>
                                      </p:tavLst>
                                    </p:anim>
                                  </p:childTnLst>
                                </p:cTn>
                              </p:par>
                            </p:childTnLst>
                          </p:cTn>
                        </p:par>
                        <p:par>
                          <p:cTn id="25" fill="hold" nodeType="afterGroup">
                            <p:stCondLst>
                              <p:cond delay="3500"/>
                            </p:stCondLst>
                            <p:childTnLst>
                              <p:par>
                                <p:cTn id="26" presetID="23" presetClass="entr" presetSubtype="528" fill="hold" grpId="0" nodeType="afterEffect">
                                  <p:stCondLst>
                                    <p:cond delay="1000"/>
                                  </p:stCondLst>
                                  <p:childTnLst>
                                    <p:set>
                                      <p:cBhvr>
                                        <p:cTn id="27" dur="1" fill="hold">
                                          <p:stCondLst>
                                            <p:cond delay="0"/>
                                          </p:stCondLst>
                                        </p:cTn>
                                        <p:tgtEl>
                                          <p:spTgt spid="586758"/>
                                        </p:tgtEl>
                                        <p:attrNameLst>
                                          <p:attrName>style.visibility</p:attrName>
                                        </p:attrNameLst>
                                      </p:cBhvr>
                                      <p:to>
                                        <p:strVal val="visible"/>
                                      </p:to>
                                    </p:set>
                                    <p:anim calcmode="lin" valueType="num">
                                      <p:cBhvr>
                                        <p:cTn id="28" dur="500" fill="hold"/>
                                        <p:tgtEl>
                                          <p:spTgt spid="586758"/>
                                        </p:tgtEl>
                                        <p:attrNameLst>
                                          <p:attrName>ppt_w</p:attrName>
                                        </p:attrNameLst>
                                      </p:cBhvr>
                                      <p:tavLst>
                                        <p:tav tm="0">
                                          <p:val>
                                            <p:fltVal val="0"/>
                                          </p:val>
                                        </p:tav>
                                        <p:tav tm="100000">
                                          <p:val>
                                            <p:strVal val="#ppt_w"/>
                                          </p:val>
                                        </p:tav>
                                      </p:tavLst>
                                    </p:anim>
                                    <p:anim calcmode="lin" valueType="num">
                                      <p:cBhvr>
                                        <p:cTn id="29" dur="500" fill="hold"/>
                                        <p:tgtEl>
                                          <p:spTgt spid="586758"/>
                                        </p:tgtEl>
                                        <p:attrNameLst>
                                          <p:attrName>ppt_h</p:attrName>
                                        </p:attrNameLst>
                                      </p:cBhvr>
                                      <p:tavLst>
                                        <p:tav tm="0">
                                          <p:val>
                                            <p:fltVal val="0"/>
                                          </p:val>
                                        </p:tav>
                                        <p:tav tm="100000">
                                          <p:val>
                                            <p:strVal val="#ppt_h"/>
                                          </p:val>
                                        </p:tav>
                                      </p:tavLst>
                                    </p:anim>
                                    <p:anim calcmode="lin" valueType="num">
                                      <p:cBhvr>
                                        <p:cTn id="30" dur="500" fill="hold"/>
                                        <p:tgtEl>
                                          <p:spTgt spid="586758"/>
                                        </p:tgtEl>
                                        <p:attrNameLst>
                                          <p:attrName>ppt_x</p:attrName>
                                        </p:attrNameLst>
                                      </p:cBhvr>
                                      <p:tavLst>
                                        <p:tav tm="0">
                                          <p:val>
                                            <p:fltVal val="0.5"/>
                                          </p:val>
                                        </p:tav>
                                        <p:tav tm="100000">
                                          <p:val>
                                            <p:strVal val="#ppt_x"/>
                                          </p:val>
                                        </p:tav>
                                      </p:tavLst>
                                    </p:anim>
                                    <p:anim calcmode="lin" valueType="num">
                                      <p:cBhvr>
                                        <p:cTn id="31" dur="500" fill="hold"/>
                                        <p:tgtEl>
                                          <p:spTgt spid="586758"/>
                                        </p:tgtEl>
                                        <p:attrNameLst>
                                          <p:attrName>ppt_y</p:attrName>
                                        </p:attrNameLst>
                                      </p:cBhvr>
                                      <p:tavLst>
                                        <p:tav tm="0">
                                          <p:val>
                                            <p:fltVal val="0.5"/>
                                          </p:val>
                                        </p:tav>
                                        <p:tav tm="100000">
                                          <p:val>
                                            <p:strVal val="#ppt_y"/>
                                          </p:val>
                                        </p:tav>
                                      </p:tavLst>
                                    </p:anim>
                                  </p:childTnLst>
                                </p:cTn>
                              </p:par>
                            </p:childTnLst>
                          </p:cTn>
                        </p:par>
                        <p:par>
                          <p:cTn id="32" fill="hold" nodeType="afterGroup">
                            <p:stCondLst>
                              <p:cond delay="5000"/>
                            </p:stCondLst>
                            <p:childTnLst>
                              <p:par>
                                <p:cTn id="33" presetID="23" presetClass="entr" presetSubtype="528" fill="hold" grpId="0" nodeType="afterEffect">
                                  <p:stCondLst>
                                    <p:cond delay="1000"/>
                                  </p:stCondLst>
                                  <p:childTnLst>
                                    <p:set>
                                      <p:cBhvr>
                                        <p:cTn id="34" dur="1" fill="hold">
                                          <p:stCondLst>
                                            <p:cond delay="0"/>
                                          </p:stCondLst>
                                        </p:cTn>
                                        <p:tgtEl>
                                          <p:spTgt spid="586756"/>
                                        </p:tgtEl>
                                        <p:attrNameLst>
                                          <p:attrName>style.visibility</p:attrName>
                                        </p:attrNameLst>
                                      </p:cBhvr>
                                      <p:to>
                                        <p:strVal val="visible"/>
                                      </p:to>
                                    </p:set>
                                    <p:anim calcmode="lin" valueType="num">
                                      <p:cBhvr>
                                        <p:cTn id="35" dur="500" fill="hold"/>
                                        <p:tgtEl>
                                          <p:spTgt spid="586756"/>
                                        </p:tgtEl>
                                        <p:attrNameLst>
                                          <p:attrName>ppt_w</p:attrName>
                                        </p:attrNameLst>
                                      </p:cBhvr>
                                      <p:tavLst>
                                        <p:tav tm="0">
                                          <p:val>
                                            <p:fltVal val="0"/>
                                          </p:val>
                                        </p:tav>
                                        <p:tav tm="100000">
                                          <p:val>
                                            <p:strVal val="#ppt_w"/>
                                          </p:val>
                                        </p:tav>
                                      </p:tavLst>
                                    </p:anim>
                                    <p:anim calcmode="lin" valueType="num">
                                      <p:cBhvr>
                                        <p:cTn id="36" dur="500" fill="hold"/>
                                        <p:tgtEl>
                                          <p:spTgt spid="586756"/>
                                        </p:tgtEl>
                                        <p:attrNameLst>
                                          <p:attrName>ppt_h</p:attrName>
                                        </p:attrNameLst>
                                      </p:cBhvr>
                                      <p:tavLst>
                                        <p:tav tm="0">
                                          <p:val>
                                            <p:fltVal val="0"/>
                                          </p:val>
                                        </p:tav>
                                        <p:tav tm="100000">
                                          <p:val>
                                            <p:strVal val="#ppt_h"/>
                                          </p:val>
                                        </p:tav>
                                      </p:tavLst>
                                    </p:anim>
                                    <p:anim calcmode="lin" valueType="num">
                                      <p:cBhvr>
                                        <p:cTn id="37" dur="500" fill="hold"/>
                                        <p:tgtEl>
                                          <p:spTgt spid="586756"/>
                                        </p:tgtEl>
                                        <p:attrNameLst>
                                          <p:attrName>ppt_x</p:attrName>
                                        </p:attrNameLst>
                                      </p:cBhvr>
                                      <p:tavLst>
                                        <p:tav tm="0">
                                          <p:val>
                                            <p:fltVal val="0.5"/>
                                          </p:val>
                                        </p:tav>
                                        <p:tav tm="100000">
                                          <p:val>
                                            <p:strVal val="#ppt_x"/>
                                          </p:val>
                                        </p:tav>
                                      </p:tavLst>
                                    </p:anim>
                                    <p:anim calcmode="lin" valueType="num">
                                      <p:cBhvr>
                                        <p:cTn id="38" dur="500" fill="hold"/>
                                        <p:tgtEl>
                                          <p:spTgt spid="58675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6755" grpId="0" animBg="1" autoUpdateAnimBg="0"/>
      <p:bldP spid="586756" grpId="0" animBg="1" autoUpdateAnimBg="0"/>
      <p:bldP spid="586757" grpId="0" animBg="1" autoUpdateAnimBg="0"/>
      <p:bldP spid="586758" grpId="0" animBg="1" autoUpdateAnimBg="0"/>
      <p:bldP spid="586759" grpId="0" animBg="1" autoUpdateAnimBg="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430</TotalTime>
  <Words>1358</Words>
  <Application>Microsoft Office PowerPoint</Application>
  <PresentationFormat>On-screen Show (4:3)</PresentationFormat>
  <Paragraphs>117</Paragraphs>
  <Slides>15</Slides>
  <Notes>15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3</vt:i4>
      </vt:variant>
      <vt:variant>
        <vt:lpstr>Slide Titles</vt:lpstr>
      </vt:variant>
      <vt:variant>
        <vt:i4>15</vt:i4>
      </vt:variant>
    </vt:vector>
  </HeadingPairs>
  <TitlesOfParts>
    <vt:vector size="27" baseType="lpstr">
      <vt:lpstr>MS PGothic</vt:lpstr>
      <vt:lpstr>Arial</vt:lpstr>
      <vt:lpstr>Calibri</vt:lpstr>
      <vt:lpstr>Georgia</vt:lpstr>
      <vt:lpstr>Times</vt:lpstr>
      <vt:lpstr>Trebuchet MS</vt:lpstr>
      <vt:lpstr>Wingdings</vt:lpstr>
      <vt:lpstr>Wingdings 2</vt:lpstr>
      <vt:lpstr>Urban</vt:lpstr>
      <vt:lpstr>Worksheet</vt:lpstr>
      <vt:lpstr>Microsoft Office Excel 97-2003 Worksheet</vt:lpstr>
      <vt:lpstr>Microsoft Office Excel Worksheet</vt:lpstr>
      <vt:lpstr>How Costs are Treated Under Activity–Based Costing</vt:lpstr>
      <vt:lpstr>How Costs are Treated Under Activity–Based Costing</vt:lpstr>
      <vt:lpstr>How Costs are Treated Under Activity–Based Costing</vt:lpstr>
      <vt:lpstr>How Costs are Treated Under Activity–Based Costing</vt:lpstr>
      <vt:lpstr>How Costs are Treated Under Activity–Based Costing</vt:lpstr>
      <vt:lpstr>How Costs are Treated Under Activity–Based Costing</vt:lpstr>
      <vt:lpstr> Define Activities, Activity Cost     Pools, and Activity Measures</vt:lpstr>
      <vt:lpstr>2</vt:lpstr>
      <vt:lpstr>Learning Objective 3</vt:lpstr>
      <vt:lpstr> Calculate Activity Rates</vt:lpstr>
      <vt:lpstr>Learning Objective 4</vt:lpstr>
      <vt:lpstr> Assigning Overhead to Products</vt:lpstr>
      <vt:lpstr>Learning Objective 5</vt:lpstr>
      <vt:lpstr>Activity-Based Costing and External Reporting</vt:lpstr>
      <vt:lpstr>ABC Limitations</vt:lpstr>
    </vt:vector>
  </TitlesOfParts>
  <Company>Jon A. Booker, Ph.D., CPA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Title</dc:title>
  <dc:creator>Jon A. Booker</dc:creator>
  <cp:lastModifiedBy>Steven Crowley</cp:lastModifiedBy>
  <cp:revision>67</cp:revision>
  <cp:lastPrinted>2015-10-07T14:33:36Z</cp:lastPrinted>
  <dcterms:created xsi:type="dcterms:W3CDTF">2008-08-28T13:55:57Z</dcterms:created>
  <dcterms:modified xsi:type="dcterms:W3CDTF">2015-10-07T14:53:33Z</dcterms:modified>
</cp:coreProperties>
</file>